
<file path=[Content_Types].xml><?xml version="1.0" encoding="utf-8"?>
<Types xmlns="http://schemas.openxmlformats.org/package/2006/content-types">
  <Default Extension="gif" ContentType="image/gif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92" r:id="rId2"/>
    <p:sldId id="291" r:id="rId3"/>
    <p:sldId id="256" r:id="rId4"/>
    <p:sldId id="257" r:id="rId5"/>
    <p:sldId id="258" r:id="rId6"/>
    <p:sldId id="282" r:id="rId7"/>
    <p:sldId id="259" r:id="rId8"/>
    <p:sldId id="283" r:id="rId9"/>
    <p:sldId id="261" r:id="rId10"/>
    <p:sldId id="262" r:id="rId11"/>
    <p:sldId id="284" r:id="rId12"/>
    <p:sldId id="263" r:id="rId13"/>
    <p:sldId id="287" r:id="rId14"/>
    <p:sldId id="288" r:id="rId15"/>
    <p:sldId id="290" r:id="rId16"/>
    <p:sldId id="289" r:id="rId17"/>
    <p:sldId id="294" r:id="rId18"/>
    <p:sldId id="269" r:id="rId19"/>
    <p:sldId id="265" r:id="rId20"/>
    <p:sldId id="270" r:id="rId21"/>
    <p:sldId id="266" r:id="rId22"/>
    <p:sldId id="267" r:id="rId23"/>
    <p:sldId id="293" r:id="rId24"/>
    <p:sldId id="268" r:id="rId25"/>
    <p:sldId id="272" r:id="rId26"/>
    <p:sldId id="273" r:id="rId27"/>
    <p:sldId id="271" r:id="rId28"/>
    <p:sldId id="296" r:id="rId29"/>
    <p:sldId id="274" r:id="rId30"/>
    <p:sldId id="275" r:id="rId3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6986" autoAdjust="0"/>
    <p:restoredTop sz="95165" autoAdjust="0"/>
  </p:normalViewPr>
  <p:slideViewPr>
    <p:cSldViewPr snapToGrid="0" snapToObjects="1">
      <p:cViewPr>
        <p:scale>
          <a:sx n="76" d="100"/>
          <a:sy n="76" d="100"/>
        </p:scale>
        <p:origin x="1517" y="2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37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4805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750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684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4278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4490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8065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3170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6633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5843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0218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4848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91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2632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aghandoura.com/NEW13/AI/DEEP.htm" TargetMode="External"/><Relationship Id="rId5" Type="http://schemas.openxmlformats.org/officeDocument/2006/relationships/hyperlink" Target="https://aghandoura.com/NEW13/AI/GEMNY.htm" TargetMode="External"/><Relationship Id="rId4" Type="http://schemas.openxmlformats.org/officeDocument/2006/relationships/hyperlink" Target="https://aghandoura.com/NEW13/AI/CLOUD.htm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aghandoura.com/NEW13/PERA.mp4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aghandoura.com/NEW13/SAFFNEW.mp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aghandoura.com/NEW13/V2.mp4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aghandoura.com/NEW13/LAST1.mp4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aghandoura.com/NEW13/Calculate.mp4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aghandoura.com/NEW13/TT.mp4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laude.ai/public/artifacts/eb911688-e1ba-4f1b-aa8b-2a361bc5e831" TargetMode="External"/><Relationship Id="rId4" Type="http://schemas.openxmlformats.org/officeDocument/2006/relationships/hyperlink" Target="https://aghandoura.com/NEW13/SECOND.mp4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aghandoura.com/NEW13/SAFF33.mp4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aghandoura.com/NEW13/MM.mp4" TargetMode="External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aghandoura.com/NEW13/FELALY.mp4" TargetMode="External"/><Relationship Id="rId4" Type="http://schemas.openxmlformats.org/officeDocument/2006/relationships/hyperlink" Target="https://aghandoura.com/NEW13/SAFF2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laude.ai/public/artifacts/6ca36d8a-6788-41a8-a044-5209116f389d" TargetMode="External"/><Relationship Id="rId5" Type="http://schemas.openxmlformats.org/officeDocument/2006/relationships/hyperlink" Target="https://aghandoura.com/NEW13/FIRST.mp4" TargetMode="External"/><Relationship Id="rId4" Type="http://schemas.openxmlformats.org/officeDocument/2006/relationships/hyperlink" Target="https://aghandoura.com/NEW13/T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192AC88B-26F5-4AA3-B8BF-257646156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0394" y="1196177"/>
            <a:ext cx="7750212" cy="374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0219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احسب محيط الشكل جميع زوايا الشكل قوائم</a:t>
            </a:r>
            <a:endParaRPr lang="en-US" sz="3000" dirty="0">
              <a:solidFill>
                <a:srgbClr val="FFFF00"/>
              </a:solidFill>
            </a:endParaRPr>
          </a:p>
        </p:txBody>
      </p:sp>
      <p:pic>
        <p:nvPicPr>
          <p:cNvPr id="4" name="Image 0" descr="/home/claude/pp_review/PP/PP.htm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8042" y="1040323"/>
            <a:ext cx="4789658" cy="338657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794760" y="580644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F17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  |   DEEP</a:t>
            </a:r>
            <a:endParaRPr lang="en-US" sz="1800" dirty="0"/>
          </a:p>
        </p:txBody>
      </p:sp>
      <p:graphicFrame>
        <p:nvGraphicFramePr>
          <p:cNvPr id="8" name="جدول 8">
            <a:extLst>
              <a:ext uri="{FF2B5EF4-FFF2-40B4-BE49-F238E27FC236}">
                <a16:creationId xmlns:a16="http://schemas.microsoft.com/office/drawing/2014/main" id="{709AC27A-242B-41BF-A0E7-3631AFA94E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3726690"/>
              </p:ext>
            </p:extLst>
          </p:nvPr>
        </p:nvGraphicFramePr>
        <p:xfrm>
          <a:off x="1907931" y="4944042"/>
          <a:ext cx="8127999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74484328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40859896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0904493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b="1" i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CLAUDE</a:t>
                      </a:r>
                      <a:endParaRPr lang="ar-SA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i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Gemini</a:t>
                      </a:r>
                      <a:endParaRPr lang="ar-SA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i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DEEP</a:t>
                      </a:r>
                      <a:endParaRPr lang="ar-SA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167652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احسب محيط الشكل جميع زوايا الشكل قوائم</a:t>
            </a:r>
            <a:endParaRPr lang="en-US" sz="3000" dirty="0">
              <a:solidFill>
                <a:srgbClr val="FFFF00"/>
              </a:solidFill>
            </a:endParaRPr>
          </a:p>
        </p:txBody>
      </p:sp>
      <p:pic>
        <p:nvPicPr>
          <p:cNvPr id="4" name="Image 0" descr="/home/claude/pp_review/PP/PP.htm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0422" y="1144318"/>
            <a:ext cx="4789658" cy="338657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794760" y="580644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F17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  |   DEEP</a:t>
            </a:r>
            <a:endParaRPr lang="en-US" sz="1800" dirty="0"/>
          </a:p>
        </p:txBody>
      </p:sp>
      <p:graphicFrame>
        <p:nvGraphicFramePr>
          <p:cNvPr id="3" name="جدول 4">
            <a:extLst>
              <a:ext uri="{FF2B5EF4-FFF2-40B4-BE49-F238E27FC236}">
                <a16:creationId xmlns:a16="http://schemas.microsoft.com/office/drawing/2014/main" id="{A52E5B09-6F29-4669-A358-65C81FB6C4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612653"/>
              </p:ext>
            </p:extLst>
          </p:nvPr>
        </p:nvGraphicFramePr>
        <p:xfrm>
          <a:off x="4800991" y="4966310"/>
          <a:ext cx="2128520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128520">
                  <a:extLst>
                    <a:ext uri="{9D8B030D-6E8A-4147-A177-3AD203B41FA5}">
                      <a16:colId xmlns:a16="http://schemas.microsoft.com/office/drawing/2014/main" val="35408191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i="0" kern="12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الفيديو</a:t>
                      </a:r>
                      <a:r>
                        <a:rPr lang="ar-SA" sz="1800" b="1" i="0" kern="12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SA" sz="1800" b="1" i="0" kern="12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الياباني</a:t>
                      </a:r>
                      <a:endParaRPr lang="ar-SA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19356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6912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</a:t>
            </a:r>
            <a:r>
              <a:rPr lang="en-US" sz="30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احسب</a:t>
            </a: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محيط الشكل</a:t>
            </a:r>
            <a:endParaRPr lang="en-US" sz="3000" dirty="0"/>
          </a:p>
        </p:txBody>
      </p:sp>
      <p:pic>
        <p:nvPicPr>
          <p:cNvPr id="5" name="Image 0" descr="/home/claude/pp_review/PP/PP.htm1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8040" y="1214319"/>
            <a:ext cx="4399788" cy="2985805"/>
          </a:xfrm>
          <a:prstGeom prst="rect">
            <a:avLst/>
          </a:prstGeom>
        </p:spPr>
      </p:pic>
      <p:graphicFrame>
        <p:nvGraphicFramePr>
          <p:cNvPr id="11" name="جدول 4">
            <a:extLst>
              <a:ext uri="{FF2B5EF4-FFF2-40B4-BE49-F238E27FC236}">
                <a16:creationId xmlns:a16="http://schemas.microsoft.com/office/drawing/2014/main" id="{88D34FE4-B157-47BA-9FD9-CD468E3DC6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635210"/>
              </p:ext>
            </p:extLst>
          </p:nvPr>
        </p:nvGraphicFramePr>
        <p:xfrm>
          <a:off x="4599696" y="4956760"/>
          <a:ext cx="1925955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925955">
                  <a:extLst>
                    <a:ext uri="{9D8B030D-6E8A-4147-A177-3AD203B41FA5}">
                      <a16:colId xmlns:a16="http://schemas.microsoft.com/office/drawing/2014/main" val="35408191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solidFill>
                            <a:srgbClr val="FFFF00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الابداع العماني</a:t>
                      </a:r>
                      <a:endParaRPr lang="ar-SA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193564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</a:t>
            </a:r>
            <a:r>
              <a:rPr lang="en-US" sz="30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احسب</a:t>
            </a: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محيط الشكل</a:t>
            </a:r>
            <a:endParaRPr lang="en-US" sz="3000" dirty="0"/>
          </a:p>
        </p:txBody>
      </p:sp>
      <p:pic>
        <p:nvPicPr>
          <p:cNvPr id="3" name="Image 1" descr="/home/claude/pp_review/PP/PP.htm52.jpg">
            <a:extLst>
              <a:ext uri="{FF2B5EF4-FFF2-40B4-BE49-F238E27FC236}">
                <a16:creationId xmlns:a16="http://schemas.microsoft.com/office/drawing/2014/main" id="{F76256C4-6E3B-4F81-A81F-337C6C457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142" y="1727348"/>
            <a:ext cx="2461657" cy="2374826"/>
          </a:xfrm>
          <a:prstGeom prst="rect">
            <a:avLst/>
          </a:prstGeom>
        </p:spPr>
      </p:pic>
      <p:graphicFrame>
        <p:nvGraphicFramePr>
          <p:cNvPr id="4" name="جدول 4">
            <a:extLst>
              <a:ext uri="{FF2B5EF4-FFF2-40B4-BE49-F238E27FC236}">
                <a16:creationId xmlns:a16="http://schemas.microsoft.com/office/drawing/2014/main" id="{DC5DC750-53F2-4665-ACFD-1900FE195F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3574079"/>
              </p:ext>
            </p:extLst>
          </p:nvPr>
        </p:nvGraphicFramePr>
        <p:xfrm>
          <a:off x="4599696" y="4956760"/>
          <a:ext cx="1925955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925955">
                  <a:extLst>
                    <a:ext uri="{9D8B030D-6E8A-4147-A177-3AD203B41FA5}">
                      <a16:colId xmlns:a16="http://schemas.microsoft.com/office/drawing/2014/main" val="35408191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i="0" kern="1200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ar-SA" sz="1800" b="1" i="0" kern="1200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الفيديو</a:t>
                      </a:r>
                      <a:r>
                        <a:rPr lang="ar-SA" sz="1800" b="1" i="0" kern="1200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SA" sz="1800" b="1" i="0" kern="1200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الأجنبي</a:t>
                      </a:r>
                      <a:endParaRPr lang="ar-SA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19356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6673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</a:t>
            </a:r>
            <a:r>
              <a:rPr lang="en-US" sz="30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احسب</a:t>
            </a: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محيط الشكل</a:t>
            </a:r>
            <a:endParaRPr lang="en-US" sz="3000" dirty="0"/>
          </a:p>
        </p:txBody>
      </p:sp>
      <p:pic>
        <p:nvPicPr>
          <p:cNvPr id="3" name="Image 2" descr="/home/claude/pp_review/PP/PP.htm43.jpg">
            <a:extLst>
              <a:ext uri="{FF2B5EF4-FFF2-40B4-BE49-F238E27FC236}">
                <a16:creationId xmlns:a16="http://schemas.microsoft.com/office/drawing/2014/main" id="{3D50A455-9547-4579-85AF-1CA7F319DD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4209" y="1691640"/>
            <a:ext cx="2584778" cy="1897380"/>
          </a:xfrm>
          <a:prstGeom prst="rect">
            <a:avLst/>
          </a:prstGeom>
        </p:spPr>
      </p:pic>
      <p:graphicFrame>
        <p:nvGraphicFramePr>
          <p:cNvPr id="4" name="جدول 4">
            <a:extLst>
              <a:ext uri="{FF2B5EF4-FFF2-40B4-BE49-F238E27FC236}">
                <a16:creationId xmlns:a16="http://schemas.microsoft.com/office/drawing/2014/main" id="{EE2E2C1C-62E4-4101-B36B-2D501F7328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306614"/>
              </p:ext>
            </p:extLst>
          </p:nvPr>
        </p:nvGraphicFramePr>
        <p:xfrm>
          <a:off x="4599696" y="4956760"/>
          <a:ext cx="1925955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925955">
                  <a:extLst>
                    <a:ext uri="{9D8B030D-6E8A-4147-A177-3AD203B41FA5}">
                      <a16:colId xmlns:a16="http://schemas.microsoft.com/office/drawing/2014/main" val="35408191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1935644"/>
                  </a:ext>
                </a:extLst>
              </a:tr>
            </a:tbl>
          </a:graphicData>
        </a:graphic>
      </p:graphicFrame>
      <p:sp>
        <p:nvSpPr>
          <p:cNvPr id="6" name="مربع نص 5">
            <a:extLst>
              <a:ext uri="{FF2B5EF4-FFF2-40B4-BE49-F238E27FC236}">
                <a16:creationId xmlns:a16="http://schemas.microsoft.com/office/drawing/2014/main" id="{85B734E0-7425-4073-9FFC-FFFE751966BB}"/>
              </a:ext>
            </a:extLst>
          </p:cNvPr>
          <p:cNvSpPr txBox="1"/>
          <p:nvPr/>
        </p:nvSpPr>
        <p:spPr>
          <a:xfrm>
            <a:off x="4861560" y="495676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b="1" i="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الابداع</a:t>
            </a:r>
            <a:r>
              <a:rPr lang="ar-SA" b="1" i="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ar-SA" b="1" i="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العماني</a:t>
            </a:r>
            <a:endParaRPr lang="ar-SA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47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</a:t>
            </a:r>
            <a:r>
              <a:rPr lang="en-US" sz="30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احسب</a:t>
            </a: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محيط الشكل</a:t>
            </a:r>
            <a:endParaRPr lang="en-US" sz="3000" dirty="0"/>
          </a:p>
        </p:txBody>
      </p:sp>
      <p:graphicFrame>
        <p:nvGraphicFramePr>
          <p:cNvPr id="4" name="جدول 4">
            <a:extLst>
              <a:ext uri="{FF2B5EF4-FFF2-40B4-BE49-F238E27FC236}">
                <a16:creationId xmlns:a16="http://schemas.microsoft.com/office/drawing/2014/main" id="{EE2E2C1C-62E4-4101-B36B-2D501F7328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2307030"/>
              </p:ext>
            </p:extLst>
          </p:nvPr>
        </p:nvGraphicFramePr>
        <p:xfrm>
          <a:off x="4599696" y="4956760"/>
          <a:ext cx="1925955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925955">
                  <a:extLst>
                    <a:ext uri="{9D8B030D-6E8A-4147-A177-3AD203B41FA5}">
                      <a16:colId xmlns:a16="http://schemas.microsoft.com/office/drawing/2014/main" val="35408191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solidFill>
                            <a:srgbClr val="FFC000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الحل الأجنبي</a:t>
                      </a:r>
                      <a:endParaRPr lang="ar-SA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1935644"/>
                  </a:ext>
                </a:extLst>
              </a:tr>
            </a:tbl>
          </a:graphicData>
        </a:graphic>
      </p:graphicFrame>
      <p:pic>
        <p:nvPicPr>
          <p:cNvPr id="7" name="صورة 6">
            <a:extLst>
              <a:ext uri="{FF2B5EF4-FFF2-40B4-BE49-F238E27FC236}">
                <a16:creationId xmlns:a16="http://schemas.microsoft.com/office/drawing/2014/main" id="{C1483981-02AC-489A-BD85-81E235774C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1831" y="1457176"/>
            <a:ext cx="2972058" cy="286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5452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</a:t>
            </a:r>
            <a:r>
              <a:rPr lang="en-US" sz="30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احسب</a:t>
            </a: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محيط الشكل</a:t>
            </a:r>
            <a:endParaRPr lang="en-US" sz="3000" dirty="0"/>
          </a:p>
        </p:txBody>
      </p:sp>
      <p:pic>
        <p:nvPicPr>
          <p:cNvPr id="3" name="Image 3" descr="/home/claude/pp_review/PP/PP.htm87.jpg">
            <a:extLst>
              <a:ext uri="{FF2B5EF4-FFF2-40B4-BE49-F238E27FC236}">
                <a16:creationId xmlns:a16="http://schemas.microsoft.com/office/drawing/2014/main" id="{2763640F-EE5E-4050-9D20-D2D8D387DE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4887" y="1408579"/>
            <a:ext cx="2063073" cy="2340461"/>
          </a:xfrm>
          <a:prstGeom prst="rect">
            <a:avLst/>
          </a:prstGeom>
        </p:spPr>
      </p:pic>
      <p:graphicFrame>
        <p:nvGraphicFramePr>
          <p:cNvPr id="4" name="جدول 4">
            <a:extLst>
              <a:ext uri="{FF2B5EF4-FFF2-40B4-BE49-F238E27FC236}">
                <a16:creationId xmlns:a16="http://schemas.microsoft.com/office/drawing/2014/main" id="{1FEACD0C-5331-46F6-B7D7-1D8CA13895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296565"/>
              </p:ext>
            </p:extLst>
          </p:nvPr>
        </p:nvGraphicFramePr>
        <p:xfrm>
          <a:off x="4683516" y="4956760"/>
          <a:ext cx="1925955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925955">
                  <a:extLst>
                    <a:ext uri="{9D8B030D-6E8A-4147-A177-3AD203B41FA5}">
                      <a16:colId xmlns:a16="http://schemas.microsoft.com/office/drawing/2014/main" val="35408191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1935644"/>
                  </a:ext>
                </a:extLst>
              </a:tr>
            </a:tbl>
          </a:graphicData>
        </a:graphic>
      </p:graphicFrame>
      <p:sp>
        <p:nvSpPr>
          <p:cNvPr id="6" name="مربع نص 5">
            <a:extLst>
              <a:ext uri="{FF2B5EF4-FFF2-40B4-BE49-F238E27FC236}">
                <a16:creationId xmlns:a16="http://schemas.microsoft.com/office/drawing/2014/main" id="{FED796DA-5009-4F42-B57F-6DA26C9DFD95}"/>
              </a:ext>
            </a:extLst>
          </p:cNvPr>
          <p:cNvSpPr txBox="1"/>
          <p:nvPr/>
        </p:nvSpPr>
        <p:spPr>
          <a:xfrm>
            <a:off x="4945380" y="495676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b="1" i="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الابداع</a:t>
            </a:r>
            <a:r>
              <a:rPr lang="ar-SA" b="1" i="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ar-SA" b="1" i="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العماني</a:t>
            </a:r>
            <a:endParaRPr lang="ar-SA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167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/home/claude/pp_review/PP/PP.htm39.jpg">
            <a:extLst>
              <a:ext uri="{FF2B5EF4-FFF2-40B4-BE49-F238E27FC236}">
                <a16:creationId xmlns:a16="http://schemas.microsoft.com/office/drawing/2014/main" id="{1B51D94D-5D0C-4F64-A1D0-F98172A90A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4395" y="805342"/>
            <a:ext cx="2609825" cy="3492338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F1B5693E-0606-4A91-8D48-B0687B5643EA}"/>
              </a:ext>
            </a:extLst>
          </p:cNvPr>
          <p:cNvSpPr txBox="1"/>
          <p:nvPr/>
        </p:nvSpPr>
        <p:spPr>
          <a:xfrm>
            <a:off x="3048000" y="48521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dirty="0">
                <a:solidFill>
                  <a:srgbClr val="FFFF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الابداع العماني           </a:t>
            </a:r>
            <a:r>
              <a:rPr lang="ar-SA" dirty="0">
                <a:solidFill>
                  <a:srgbClr val="FFFF00"/>
                </a:solidFill>
              </a:rPr>
              <a:t>            </a:t>
            </a:r>
            <a:r>
              <a:rPr lang="ar-SA" dirty="0">
                <a:solidFill>
                  <a:srgbClr val="FFFF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البرمجية</a:t>
            </a:r>
            <a:r>
              <a:rPr lang="ar-SA" dirty="0">
                <a:solidFill>
                  <a:srgbClr val="FFFF00"/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6489703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احسب محيط الشكل</a:t>
            </a:r>
            <a:endParaRPr lang="en-US" sz="3000" dirty="0"/>
          </a:p>
        </p:txBody>
      </p:sp>
      <p:pic>
        <p:nvPicPr>
          <p:cNvPr id="7" name="Image 1" descr="/home/claude/pp_review/PP/PP.htm99.jpg">
            <a:extLst>
              <a:ext uri="{FF2B5EF4-FFF2-40B4-BE49-F238E27FC236}">
                <a16:creationId xmlns:a16="http://schemas.microsoft.com/office/drawing/2014/main" id="{221269A8-3C2F-4011-88D8-3ADF84FB05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7669" y="1127760"/>
            <a:ext cx="2413782" cy="3246120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3EDE6298-30F4-428A-86E9-039EDF554B06}"/>
              </a:ext>
            </a:extLst>
          </p:cNvPr>
          <p:cNvSpPr txBox="1"/>
          <p:nvPr/>
        </p:nvSpPr>
        <p:spPr>
          <a:xfrm>
            <a:off x="5356860" y="48140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b="1" i="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الذكاء العماني</a:t>
            </a:r>
            <a:endParaRPr lang="ar-SA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احسب محيط الشكل</a:t>
            </a:r>
            <a:endParaRPr lang="en-US" sz="3000" dirty="0"/>
          </a:p>
        </p:txBody>
      </p:sp>
      <p:pic>
        <p:nvPicPr>
          <p:cNvPr id="5" name="Image 0" descr="/home/claude/pp_review/PP/PP.htm9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6575" y="1541453"/>
            <a:ext cx="4853085" cy="290100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-114300" y="233934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ar-SA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شكر وتقدير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7581190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احسب محيط الشكل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86868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جميع الزوايا قوائم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596917" y="1252728"/>
            <a:ext cx="4693366" cy="3758184"/>
          </a:xfrm>
          <a:prstGeom prst="roundRect">
            <a:avLst>
              <a:gd name="adj" fmla="val 1946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</p:sp>
      <p:pic>
        <p:nvPicPr>
          <p:cNvPr id="5" name="Image 0" descr="/home/claude/pp_review/PP/PP.htm4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1509" y="1417320"/>
            <a:ext cx="4364182" cy="34290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794760" y="525780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المحيط= 40</a:t>
            </a:r>
            <a:endParaRPr lang="en-US" sz="1800" dirty="0">
              <a:solidFill>
                <a:srgbClr val="FFFF00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457200" y="585216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الابداع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العماني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الفيديو</a:t>
            </a:r>
            <a:endParaRPr lang="en-US" sz="13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احسب محيط الشكل</a:t>
            </a:r>
            <a:endParaRPr lang="en-US" sz="3000" dirty="0"/>
          </a:p>
        </p:txBody>
      </p:sp>
      <p:pic>
        <p:nvPicPr>
          <p:cNvPr id="5" name="Image 0" descr="/home/claude/pp_review/PP/PP.htm7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646" y="2142116"/>
            <a:ext cx="3800994" cy="1946851"/>
          </a:xfrm>
          <a:prstGeom prst="rect">
            <a:avLst/>
          </a:prstGeom>
        </p:spPr>
      </p:pic>
      <p:pic>
        <p:nvPicPr>
          <p:cNvPr id="7" name="Image 1" descr="/home/claude/pp_review/PP/PP.htm7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8975" y="2142116"/>
            <a:ext cx="3140825" cy="246779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337560" y="532638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المحيط=28</a:t>
            </a:r>
            <a:endParaRPr lang="en-US" sz="1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36220" y="67818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احسب محيط الشكل</a:t>
            </a:r>
            <a:endParaRPr lang="en-US" sz="3000" dirty="0"/>
          </a:p>
        </p:txBody>
      </p:sp>
      <p:pic>
        <p:nvPicPr>
          <p:cNvPr id="5" name="Image 0" descr="/home/claude/pp_review/PP/PP.htm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5668" y="2232660"/>
            <a:ext cx="3575863" cy="306324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احسب محيط الشكل</a:t>
            </a:r>
            <a:endParaRPr lang="en-US" sz="3000" dirty="0"/>
          </a:p>
        </p:txBody>
      </p:sp>
      <p:pic>
        <p:nvPicPr>
          <p:cNvPr id="5" name="Image 0" descr="/home/claude/pp_review/PP/PP.htm3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8488" y="1354090"/>
            <a:ext cx="2518632" cy="337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6920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احسب محيط الشكل</a:t>
            </a:r>
            <a:endParaRPr lang="en-US" sz="3000" dirty="0"/>
          </a:p>
        </p:txBody>
      </p:sp>
      <p:pic>
        <p:nvPicPr>
          <p:cNvPr id="5" name="Image 0" descr="/home/claude/pp_review/PP/PP.htm3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295" y="1529242"/>
            <a:ext cx="2609825" cy="3492338"/>
          </a:xfrm>
          <a:prstGeom prst="rect">
            <a:avLst/>
          </a:prstGeom>
        </p:spPr>
      </p:pic>
      <p:pic>
        <p:nvPicPr>
          <p:cNvPr id="7" name="Image 1" descr="/home/claude/pp_review/PP/PP.htm4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3120" y="1645920"/>
            <a:ext cx="4640580" cy="282754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627120" y="5758868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BF=12 AB=20 المحيط=64</a:t>
            </a:r>
            <a:endParaRPr lang="en-US" sz="1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احسب محيط الشكل</a:t>
            </a:r>
            <a:endParaRPr lang="en-US" sz="3000" dirty="0"/>
          </a:p>
        </p:txBody>
      </p:sp>
      <p:pic>
        <p:nvPicPr>
          <p:cNvPr id="5" name="Image 0" descr="/home/claude/pp_review/PP/PP.htm9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451" y="2210116"/>
            <a:ext cx="3236409" cy="2841944"/>
          </a:xfrm>
          <a:prstGeom prst="rect">
            <a:avLst/>
          </a:prstGeom>
        </p:spPr>
      </p:pic>
      <p:pic>
        <p:nvPicPr>
          <p:cNvPr id="7" name="Image 1" descr="/home/claude/pp_review/PP/PP.htm8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0320" y="2340356"/>
            <a:ext cx="3619500" cy="2591328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3794760" y="6080760"/>
            <a:ext cx="4572000" cy="502920"/>
          </a:xfrm>
          <a:prstGeom prst="roundRect">
            <a:avLst>
              <a:gd name="adj" fmla="val 14545"/>
            </a:avLst>
          </a:prstGeom>
          <a:solidFill>
            <a:srgbClr val="E8B14D"/>
          </a:solidFill>
          <a:ln/>
        </p:spPr>
      </p:sp>
      <p:sp>
        <p:nvSpPr>
          <p:cNvPr id="9" name="Text 5"/>
          <p:cNvSpPr/>
          <p:nvPr/>
        </p:nvSpPr>
        <p:spPr>
          <a:xfrm>
            <a:off x="3794760" y="608076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F17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المحيط 72</a:t>
            </a:r>
            <a:endParaRPr lang="en-US" sz="1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احسب محيط الشكل</a:t>
            </a:r>
            <a:endParaRPr lang="en-US" sz="3000" dirty="0"/>
          </a:p>
        </p:txBody>
      </p:sp>
      <p:pic>
        <p:nvPicPr>
          <p:cNvPr id="5" name="Image 0" descr="/home/claude/pp_review/PP/PP.htm5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3429" y="1205595"/>
            <a:ext cx="3619912" cy="305996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577385" y="5149485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المحيط=42</a:t>
            </a:r>
            <a:endParaRPr lang="en-US" sz="1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833AF848-9890-45D3-A4A9-E2D40A76A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515" y="1161861"/>
            <a:ext cx="3101765" cy="265969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CB207DBD-BDA9-4D43-91E3-CE2F03ABF7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0579" y="1226820"/>
            <a:ext cx="3024627" cy="3573958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44BA4C2E-6300-4B7E-9729-BB86A5A56618}"/>
              </a:ext>
            </a:extLst>
          </p:cNvPr>
          <p:cNvSpPr txBox="1"/>
          <p:nvPr/>
        </p:nvSpPr>
        <p:spPr>
          <a:xfrm>
            <a:off x="4145280" y="4616112"/>
            <a:ext cx="20574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FFFF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الابداع</a:t>
            </a:r>
            <a:r>
              <a:rPr lang="ar-SA" dirty="0">
                <a:solidFill>
                  <a:srgbClr val="0563C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ar-SA" dirty="0">
                <a:solidFill>
                  <a:srgbClr val="FFFF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العماني    </a:t>
            </a:r>
            <a:endParaRPr lang="ar-SA" dirty="0">
              <a:solidFill>
                <a:srgbClr val="FFFF00"/>
              </a:solidFill>
            </a:endParaRPr>
          </a:p>
        </p:txBody>
      </p:sp>
      <p:sp>
        <p:nvSpPr>
          <p:cNvPr id="11" name="Text 4">
            <a:extLst>
              <a:ext uri="{FF2B5EF4-FFF2-40B4-BE49-F238E27FC236}">
                <a16:creationId xmlns:a16="http://schemas.microsoft.com/office/drawing/2014/main" id="{28AA0420-C190-4C35-8389-2317137DEACD}"/>
              </a:ext>
            </a:extLst>
          </p:cNvPr>
          <p:cNvSpPr/>
          <p:nvPr/>
        </p:nvSpPr>
        <p:spPr>
          <a:xfrm>
            <a:off x="2780892" y="5277085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المحيط= 40</a:t>
            </a:r>
            <a:endParaRPr lang="en-US" sz="1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57800" y="2011680"/>
            <a:ext cx="1645920" cy="1645920"/>
          </a:xfrm>
          <a:prstGeom prst="ellipse">
            <a:avLst/>
          </a:prstGeom>
          <a:solidFill>
            <a:srgbClr val="0F1729"/>
          </a:solidFill>
          <a:ln w="31750">
            <a:solidFill>
              <a:srgbClr val="E8B14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257800" y="2011680"/>
            <a:ext cx="16459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أنشطة</a:t>
            </a:r>
            <a:endParaRPr lang="en-US" sz="3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6350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احسب محيط الشكل</a:t>
            </a:r>
            <a:endParaRPr lang="en-US" sz="3000" dirty="0"/>
          </a:p>
        </p:txBody>
      </p:sp>
      <p:sp>
        <p:nvSpPr>
          <p:cNvPr id="8" name="Shape 4"/>
          <p:cNvSpPr/>
          <p:nvPr/>
        </p:nvSpPr>
        <p:spPr>
          <a:xfrm>
            <a:off x="3794760" y="6080760"/>
            <a:ext cx="4572000" cy="502920"/>
          </a:xfrm>
          <a:prstGeom prst="roundRect">
            <a:avLst>
              <a:gd name="adj" fmla="val 14545"/>
            </a:avLst>
          </a:prstGeom>
          <a:solidFill>
            <a:srgbClr val="E8B14D"/>
          </a:solidFill>
          <a:ln/>
        </p:spPr>
      </p:sp>
      <p:sp>
        <p:nvSpPr>
          <p:cNvPr id="9" name="Text 5"/>
          <p:cNvSpPr/>
          <p:nvPr/>
        </p:nvSpPr>
        <p:spPr>
          <a:xfrm>
            <a:off x="3794760" y="608076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F17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AC=8 المحيط= 16+28= 44</a:t>
            </a:r>
            <a:endParaRPr lang="en-US" sz="1800" dirty="0"/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776B9D25-799E-443D-B0CF-7234F11D2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014" y="1592421"/>
            <a:ext cx="7513971" cy="367315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0" descr="/home/claude/pp_review/PP/PP.htm1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2584" y="1287780"/>
            <a:ext cx="7016271" cy="393192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احسب محيط الشكل</a:t>
            </a:r>
            <a:endParaRPr lang="en-US" sz="3000" dirty="0"/>
          </a:p>
        </p:txBody>
      </p:sp>
      <p:pic>
        <p:nvPicPr>
          <p:cNvPr id="5" name="Image 0" descr="/home/claude/pp_review/PP/PP.htm6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080205"/>
            <a:ext cx="4648200" cy="2476778"/>
          </a:xfrm>
          <a:prstGeom prst="rect">
            <a:avLst/>
          </a:prstGeom>
        </p:spPr>
      </p:pic>
      <p:pic>
        <p:nvPicPr>
          <p:cNvPr id="7" name="Image 1" descr="/home/claude/pp_review/PP/PP.htm6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0760" y="2179320"/>
            <a:ext cx="4203633" cy="2618656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3794760" y="5257800"/>
            <a:ext cx="4572000" cy="502920"/>
          </a:xfrm>
          <a:prstGeom prst="roundRect">
            <a:avLst>
              <a:gd name="adj" fmla="val 14545"/>
            </a:avLst>
          </a:prstGeom>
          <a:solidFill>
            <a:srgbClr val="E8B14D"/>
          </a:solidFill>
          <a:ln/>
        </p:spPr>
      </p:sp>
      <p:sp>
        <p:nvSpPr>
          <p:cNvPr id="9" name="Text 5"/>
          <p:cNvSpPr/>
          <p:nvPr/>
        </p:nvSpPr>
        <p:spPr>
          <a:xfrm>
            <a:off x="3794760" y="525780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 err="1">
                <a:solidFill>
                  <a:srgbClr val="0F17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المحيط</a:t>
            </a:r>
            <a:r>
              <a:rPr lang="en-US" sz="1800" b="1" dirty="0">
                <a:solidFill>
                  <a:srgbClr val="0F17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=24</a:t>
            </a:r>
            <a:endParaRPr lang="en-US" sz="1800" dirty="0"/>
          </a:p>
        </p:txBody>
      </p:sp>
      <p:sp>
        <p:nvSpPr>
          <p:cNvPr id="10" name="Text 6"/>
          <p:cNvSpPr/>
          <p:nvPr/>
        </p:nvSpPr>
        <p:spPr>
          <a:xfrm>
            <a:off x="457200" y="585216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نقل الأطوال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محيط المستطيل + ضعف العمق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في 1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5146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احسب محيط الشكل</a:t>
            </a:r>
            <a:endParaRPr lang="en-US" sz="3000" dirty="0"/>
          </a:p>
        </p:txBody>
      </p:sp>
      <p:pic>
        <p:nvPicPr>
          <p:cNvPr id="5" name="Image 0" descr="/home/claude/pp_review/PP/PP.htm10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6530" y="1236175"/>
            <a:ext cx="5985510" cy="320455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469005" y="4831080"/>
            <a:ext cx="4831080" cy="579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المحيط = </a:t>
            </a:r>
            <a:r>
              <a:rPr lang="en-US" sz="1800" b="1" dirty="0" err="1">
                <a:solidFill>
                  <a:srgbClr val="FFF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مجموع</a:t>
            </a:r>
            <a:r>
              <a:rPr lang="en-US" sz="1800" b="1" dirty="0">
                <a:solidFill>
                  <a:srgbClr val="FFF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الأطوال</a:t>
            </a:r>
            <a:r>
              <a:rPr lang="en-US" sz="1800" b="1" dirty="0">
                <a:solidFill>
                  <a:srgbClr val="FFF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 8+8+3+3   =   2(8+3)   =   22</a:t>
            </a:r>
            <a:endParaRPr lang="en-US" sz="1800" dirty="0">
              <a:solidFill>
                <a:srgbClr val="FFFF00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358140" y="5484665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2(الطول+العرض)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0980" y="300533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احسب محيط كل شكل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320040" y="1126236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ar-SA" sz="1600" b="1" dirty="0">
                <a:solidFill>
                  <a:srgbClr val="FFFF00"/>
                </a:solidFill>
              </a:rPr>
              <a:t>طول ضلع المربع 10 سم والمستطيل  طول ضلعه 10 سم وعرضه واحد سم</a:t>
            </a:r>
            <a:endParaRPr lang="en-US" sz="1600" b="1" dirty="0">
              <a:solidFill>
                <a:srgbClr val="FFFF00"/>
              </a:solidFill>
            </a:endParaRPr>
          </a:p>
        </p:txBody>
      </p:sp>
      <p:pic>
        <p:nvPicPr>
          <p:cNvPr id="5" name="Image 0" descr="/home/claude/pp_review/PP/PP.htm78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7680" y="1852880"/>
            <a:ext cx="7111840" cy="380512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احسب محيط الشكل</a:t>
            </a:r>
            <a:endParaRPr lang="en-US" sz="3000" dirty="0"/>
          </a:p>
        </p:txBody>
      </p:sp>
      <p:pic>
        <p:nvPicPr>
          <p:cNvPr id="5" name="Image 0" descr="/home/claude/pp_review/PP/PP.htm6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2203" y="1409700"/>
            <a:ext cx="2277075" cy="37033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794760" y="553212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01300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احسب محيط الشكل</a:t>
            </a:r>
            <a:endParaRPr lang="en-US" sz="3000" dirty="0"/>
          </a:p>
        </p:txBody>
      </p:sp>
      <p:pic>
        <p:nvPicPr>
          <p:cNvPr id="5" name="Image 0" descr="/home/claude/pp_review/PP/PP.htm6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043" y="1240536"/>
            <a:ext cx="2085913" cy="3392424"/>
          </a:xfrm>
          <a:prstGeom prst="rect">
            <a:avLst/>
          </a:prstGeom>
        </p:spPr>
      </p:pic>
      <p:pic>
        <p:nvPicPr>
          <p:cNvPr id="7" name="Image 1" descr="/home/claude/pp_review/PP/PP.htm6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9577" y="1007364"/>
            <a:ext cx="2065766" cy="37033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421380" y="512826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المحيط</a:t>
            </a:r>
            <a:r>
              <a:rPr lang="en-US" sz="1800" b="1" dirty="0">
                <a:solidFill>
                  <a:srgbClr val="0F17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800" b="1" dirty="0">
                <a:solidFill>
                  <a:srgbClr val="FFF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=60</a:t>
            </a:r>
            <a:endParaRPr lang="en-US" sz="1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احسب محيط الشكل</a:t>
            </a:r>
            <a:endParaRPr lang="en-US" sz="3000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6813C7F4-B95B-4653-8890-A9D203F61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0" y="36353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ar-SA" altLang="ar-SA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ar-SA" altLang="ar-S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0D54216A-72AA-4D49-ABDE-1C97551FD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2303" y="1459539"/>
            <a:ext cx="2419842" cy="2392855"/>
          </a:xfrm>
          <a:prstGeom prst="rect">
            <a:avLst/>
          </a:prstGeom>
        </p:spPr>
      </p:pic>
      <p:graphicFrame>
        <p:nvGraphicFramePr>
          <p:cNvPr id="11" name="جدول 11">
            <a:extLst>
              <a:ext uri="{FF2B5EF4-FFF2-40B4-BE49-F238E27FC236}">
                <a16:creationId xmlns:a16="http://schemas.microsoft.com/office/drawing/2014/main" id="{E4A48C99-834F-4DEC-A1B6-7D8CB8A9E9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412718"/>
              </p:ext>
            </p:extLst>
          </p:nvPr>
        </p:nvGraphicFramePr>
        <p:xfrm>
          <a:off x="3260090" y="4377266"/>
          <a:ext cx="5725160" cy="736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62580">
                  <a:extLst>
                    <a:ext uri="{9D8B030D-6E8A-4147-A177-3AD203B41FA5}">
                      <a16:colId xmlns:a16="http://schemas.microsoft.com/office/drawing/2014/main" val="2258749198"/>
                    </a:ext>
                  </a:extLst>
                </a:gridCol>
                <a:gridCol w="2862580">
                  <a:extLst>
                    <a:ext uri="{9D8B030D-6E8A-4147-A177-3AD203B41FA5}">
                      <a16:colId xmlns:a16="http://schemas.microsoft.com/office/drawing/2014/main" val="1894030667"/>
                    </a:ext>
                  </a:extLst>
                </a:gridCol>
              </a:tblGrid>
              <a:tr h="202354">
                <a:tc>
                  <a:txBody>
                    <a:bodyPr/>
                    <a:lstStyle/>
                    <a:p>
                      <a:pPr algn="ctr"/>
                      <a:r>
                        <a:rPr lang="ar-SA" b="1" dirty="0">
                          <a:solidFill>
                            <a:srgbClr val="FFFF00"/>
                          </a:solidFill>
                        </a:rPr>
                        <a:t>الابداع العماني</a:t>
                      </a:r>
                      <a:endParaRPr lang="ar-SA" dirty="0">
                        <a:solidFill>
                          <a:srgbClr val="FFFF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b="1" dirty="0">
                          <a:solidFill>
                            <a:srgbClr val="FFFF00"/>
                          </a:solidFill>
                        </a:rPr>
                        <a:t>الفيديو الأجنبي</a:t>
                      </a:r>
                      <a:endParaRPr lang="ar-SA" dirty="0">
                        <a:solidFill>
                          <a:srgbClr val="FFFF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2026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b="1" dirty="0">
                          <a:solidFill>
                            <a:srgbClr val="FFFF00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الفيديو</a:t>
                      </a:r>
                      <a:endParaRPr lang="ar-SA" dirty="0">
                        <a:solidFill>
                          <a:srgbClr val="FFFF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b="1" dirty="0">
                          <a:solidFill>
                            <a:srgbClr val="FFFF00"/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الفيديو</a:t>
                      </a:r>
                      <a:endParaRPr lang="ar-SA" dirty="0">
                        <a:solidFill>
                          <a:srgbClr val="FFFF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104964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0046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62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احسب محيط الشكل</a:t>
            </a:r>
            <a:endParaRPr lang="en-US" sz="3000" dirty="0"/>
          </a:p>
        </p:txBody>
      </p:sp>
      <p:pic>
        <p:nvPicPr>
          <p:cNvPr id="5" name="Image 0" descr="/home/claude/pp_review/PP/PP.htm6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0639" y="1294130"/>
            <a:ext cx="3647303" cy="29337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794760" y="525780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F17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عن حل مسألة المحيط</a:t>
            </a:r>
            <a:endParaRPr lang="en-US" sz="1800" dirty="0"/>
          </a:p>
        </p:txBody>
      </p:sp>
      <p:graphicFrame>
        <p:nvGraphicFramePr>
          <p:cNvPr id="11" name="جدول 11">
            <a:extLst>
              <a:ext uri="{FF2B5EF4-FFF2-40B4-BE49-F238E27FC236}">
                <a16:creationId xmlns:a16="http://schemas.microsoft.com/office/drawing/2014/main" id="{2A2C233A-A572-4687-AAF8-0B694D958B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962124"/>
              </p:ext>
            </p:extLst>
          </p:nvPr>
        </p:nvGraphicFramePr>
        <p:xfrm>
          <a:off x="2032000" y="4800600"/>
          <a:ext cx="8127999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59451433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50403838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8101070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b="1" dirty="0">
                          <a:solidFill>
                            <a:srgbClr val="FFFF00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الحل</a:t>
                      </a:r>
                      <a:r>
                        <a:rPr lang="ar-SA" b="1" dirty="0">
                          <a:solidFill>
                            <a:srgbClr val="0563C1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ar-SA" b="1" dirty="0">
                          <a:solidFill>
                            <a:srgbClr val="FFFF00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الأجنبي</a:t>
                      </a:r>
                      <a:endParaRPr lang="ar-SA" dirty="0">
                        <a:solidFill>
                          <a:srgbClr val="FFFF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b="1" dirty="0">
                          <a:solidFill>
                            <a:srgbClr val="FFFF00"/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الحل العماني</a:t>
                      </a:r>
                      <a:endParaRPr lang="ar-SA" dirty="0">
                        <a:solidFill>
                          <a:srgbClr val="FFFF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b="1" dirty="0">
                          <a:solidFill>
                            <a:srgbClr val="FFFF00"/>
                          </a:solidFill>
                        </a:rPr>
                        <a:t>ال</a:t>
                      </a:r>
                      <a:r>
                        <a:rPr lang="ar-SA" b="1" dirty="0">
                          <a:solidFill>
                            <a:srgbClr val="FFFF00"/>
                          </a:solidFill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برمجية</a:t>
                      </a:r>
                      <a:endParaRPr lang="ar-SA" dirty="0">
                        <a:solidFill>
                          <a:srgbClr val="FFFF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045347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248</Words>
  <Application>Microsoft Office PowerPoint</Application>
  <PresentationFormat>شاشة عريضة</PresentationFormat>
  <Paragraphs>98</Paragraphs>
  <Slides>30</Slides>
  <Notes>30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30</vt:i4>
      </vt:variant>
    </vt:vector>
  </HeadingPairs>
  <TitlesOfParts>
    <vt:vector size="34" baseType="lpstr">
      <vt:lpstr>Arial</vt:lpstr>
      <vt:lpstr>Calibri</vt:lpstr>
      <vt:lpstr>Times New Roman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حساب محيط الأشكال - طريقة تحديد الاتجاهات</dc:title>
  <dc:subject>PptxGenJS Presentation</dc:subject>
  <dc:creator>د. عباس حسن غندورة</dc:creator>
  <cp:lastModifiedBy>hp</cp:lastModifiedBy>
  <cp:revision>29</cp:revision>
  <dcterms:created xsi:type="dcterms:W3CDTF">2026-07-05T11:12:40Z</dcterms:created>
  <dcterms:modified xsi:type="dcterms:W3CDTF">2026-07-05T23:31:58Z</dcterms:modified>
</cp:coreProperties>
</file>