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2" r:id="rId2"/>
    <p:sldId id="291" r:id="rId3"/>
    <p:sldId id="256" r:id="rId4"/>
    <p:sldId id="297" r:id="rId5"/>
    <p:sldId id="302" r:id="rId6"/>
    <p:sldId id="299" r:id="rId7"/>
    <p:sldId id="300" r:id="rId8"/>
    <p:sldId id="303" r:id="rId9"/>
    <p:sldId id="301" r:id="rId10"/>
    <p:sldId id="304" r:id="rId11"/>
    <p:sldId id="298" r:id="rId12"/>
    <p:sldId id="306" r:id="rId13"/>
    <p:sldId id="307" r:id="rId14"/>
    <p:sldId id="258" r:id="rId15"/>
    <p:sldId id="282" r:id="rId16"/>
    <p:sldId id="259" r:id="rId17"/>
    <p:sldId id="283" r:id="rId18"/>
    <p:sldId id="261" r:id="rId19"/>
    <p:sldId id="262" r:id="rId20"/>
    <p:sldId id="284" r:id="rId21"/>
    <p:sldId id="263" r:id="rId22"/>
    <p:sldId id="287" r:id="rId23"/>
    <p:sldId id="288" r:id="rId24"/>
    <p:sldId id="290" r:id="rId25"/>
    <p:sldId id="289" r:id="rId26"/>
    <p:sldId id="294" r:id="rId27"/>
    <p:sldId id="308" r:id="rId28"/>
    <p:sldId id="267" r:id="rId29"/>
    <p:sldId id="269" r:id="rId30"/>
    <p:sldId id="270" r:id="rId31"/>
    <p:sldId id="271" r:id="rId32"/>
    <p:sldId id="273" r:id="rId33"/>
    <p:sldId id="265" r:id="rId34"/>
    <p:sldId id="309" r:id="rId35"/>
    <p:sldId id="272" r:id="rId36"/>
    <p:sldId id="266" r:id="rId37"/>
    <p:sldId id="310" r:id="rId38"/>
    <p:sldId id="274" r:id="rId39"/>
    <p:sldId id="275" r:id="rId40"/>
    <p:sldId id="296" r:id="rId4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6" autoAdjust="0"/>
    <p:restoredTop sz="95165" autoAdjust="0"/>
  </p:normalViewPr>
  <p:slideViewPr>
    <p:cSldViewPr snapToGrid="0" snapToObjects="1">
      <p:cViewPr varScale="1">
        <p:scale>
          <a:sx n="74" d="100"/>
          <a:sy n="74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80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4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7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9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06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3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2B9F9-6713-CE58-0F7D-53C41C86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8BC66-9A39-2BF8-D01B-52D734E8C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2789A-8EB2-6494-50E6-DC6D62D16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99BF0-7C4E-FC86-E75D-A4241CBFA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61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950A-D60D-8AAA-4197-213558748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214B5-F49D-72B8-F6FD-5745D4CD6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DDD3A-20D0-5E47-FB42-9F95A0F31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89AE7-6ED3-2A65-5A96-2F81DED533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9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C7BC9-D740-4C89-683D-A2D4B6F43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6FB70-8776-F987-E586-DE1BC0D05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F643A-F325-3E65-E488-E66F40D4D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11E5E-D69D-0271-C606-37AF72002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51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8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ghandoura.com/NEW13/FELALY.mp4" TargetMode="External"/><Relationship Id="rId4" Type="http://schemas.openxmlformats.org/officeDocument/2006/relationships/hyperlink" Target="https://aghandoura.com/NEW13/SAFF2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ude.ai/public/artifacts/6ca36d8a-6788-41a8-a044-5209116f389d" TargetMode="External"/><Relationship Id="rId5" Type="http://schemas.openxmlformats.org/officeDocument/2006/relationships/hyperlink" Target="https://aghandoura.com/NEW13/FIRST.mp4" TargetMode="External"/><Relationship Id="rId4" Type="http://schemas.openxmlformats.org/officeDocument/2006/relationships/hyperlink" Target="https://aghandoura.com/NEW13/T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ghandoura.com/NEW13/AI/DEEP.htm" TargetMode="External"/><Relationship Id="rId5" Type="http://schemas.openxmlformats.org/officeDocument/2006/relationships/hyperlink" Target="https://aghandoura.com/NEW13/AI/GEMNY.htm" TargetMode="External"/><Relationship Id="rId4" Type="http://schemas.openxmlformats.org/officeDocument/2006/relationships/hyperlink" Target="https://aghandoura.com/NEW13/AI/CLOUD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PERA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SAFFNEW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V2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LAST1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ghandoura.com/NEW13/Calculate.mp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TT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laude.ai/public/artifacts/eb911688-e1ba-4f1b-aa8b-2a361bc5e831" TargetMode="External"/><Relationship Id="rId4" Type="http://schemas.openxmlformats.org/officeDocument/2006/relationships/hyperlink" Target="https://aghandoura.com/NEW13/SECOND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handoura.com/NEW13/SAFF33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ghandoura.com/NEW13/MM.mp4" TargetMode="Externa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92AC88B-26F5-4AA3-B8BF-257646156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94" y="1196177"/>
            <a:ext cx="7750212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F6AE104A-85AA-435F-A7BD-123CD266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49" y="721285"/>
            <a:ext cx="9613485" cy="49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F8B1C3-0281-4F3F-8738-5A7604CFB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60" y="807720"/>
            <a:ext cx="9440912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DAB07F-7859-4631-8B20-6CB9013A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21" y="1999599"/>
            <a:ext cx="9357360" cy="24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5146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30" y="1236175"/>
            <a:ext cx="5985510" cy="320455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469005" y="4831080"/>
            <a:ext cx="4831080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المحيط = </a:t>
            </a:r>
            <a:r>
              <a:rPr lang="en-US" sz="1800" b="1" dirty="0" err="1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مجموع</a:t>
            </a: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الأطوال</a:t>
            </a: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 8+8+3+3   =   2(8+3)   =   22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358140" y="5484665"/>
            <a:ext cx="11247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2(الطول+العرض)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966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0980" y="300533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كل شكل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20040" y="1126236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ar-SA" sz="1600" b="1" dirty="0">
                <a:solidFill>
                  <a:srgbClr val="FFFF00"/>
                </a:solidFill>
              </a:rPr>
              <a:t>طول ضلع المربع 10 سم والمستطيل  طول ضلعه 10 سم وعرضه واحد سم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5" name="Image 0" descr="/home/claude/pp_review/PP/PP.htm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80" y="1852880"/>
            <a:ext cx="7111840" cy="38051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03" y="1409700"/>
            <a:ext cx="2277075" cy="37033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794760" y="553212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130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43" y="1240536"/>
            <a:ext cx="2085913" cy="3392424"/>
          </a:xfrm>
          <a:prstGeom prst="rect">
            <a:avLst/>
          </a:prstGeom>
        </p:spPr>
      </p:pic>
      <p:pic>
        <p:nvPicPr>
          <p:cNvPr id="7" name="Image 1" descr="/home/claude/pp_review/PP/PP.htm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77" y="1007364"/>
            <a:ext cx="2065766" cy="37033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421380" y="512826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المحيط</a:t>
            </a: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=60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813C7F4-B95B-4653-8890-A9D203F61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363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D54216A-72AA-4D49-ABDE-1C97551F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03" y="1459539"/>
            <a:ext cx="2419842" cy="2392855"/>
          </a:xfrm>
          <a:prstGeom prst="rect">
            <a:avLst/>
          </a:prstGeom>
        </p:spPr>
      </p:pic>
      <p:graphicFrame>
        <p:nvGraphicFramePr>
          <p:cNvPr id="11" name="جدول 11">
            <a:extLst>
              <a:ext uri="{FF2B5EF4-FFF2-40B4-BE49-F238E27FC236}">
                <a16:creationId xmlns:a16="http://schemas.microsoft.com/office/drawing/2014/main" id="{E4A48C99-834F-4DEC-A1B6-7D8CB8A9E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12718"/>
              </p:ext>
            </p:extLst>
          </p:nvPr>
        </p:nvGraphicFramePr>
        <p:xfrm>
          <a:off x="3260090" y="4377266"/>
          <a:ext cx="5725160" cy="73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2258749198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894030667"/>
                    </a:ext>
                  </a:extLst>
                </a:gridCol>
              </a:tblGrid>
              <a:tr h="202354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</a:rPr>
                        <a:t>الابداع العماني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</a:rPr>
                        <a:t>الفيديو الأجنبي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02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الفيديو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الفيديو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9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04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39" y="1294130"/>
            <a:ext cx="3647303" cy="29337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794760" y="525780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عن حل مسألة المحيط</a:t>
            </a:r>
            <a:endParaRPr lang="en-US" sz="1800" dirty="0"/>
          </a:p>
        </p:txBody>
      </p:sp>
      <p:graphicFrame>
        <p:nvGraphicFramePr>
          <p:cNvPr id="11" name="جدول 11">
            <a:extLst>
              <a:ext uri="{FF2B5EF4-FFF2-40B4-BE49-F238E27FC236}">
                <a16:creationId xmlns:a16="http://schemas.microsoft.com/office/drawing/2014/main" id="{2A2C233A-A572-4687-AAF8-0B694D958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62124"/>
              </p:ext>
            </p:extLst>
          </p:nvPr>
        </p:nvGraphicFramePr>
        <p:xfrm>
          <a:off x="2032000" y="4800600"/>
          <a:ext cx="812799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945143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40383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0107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الحل</a:t>
                      </a:r>
                      <a:r>
                        <a:rPr lang="ar-SA" b="1" dirty="0">
                          <a:solidFill>
                            <a:srgbClr val="0563C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ar-SA" b="1" dirty="0">
                          <a:solidFill>
                            <a:srgbClr val="FFFF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الأجنبي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الحل العماني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rgbClr val="FFFF00"/>
                          </a:solidFill>
                        </a:rPr>
                        <a:t>ال</a:t>
                      </a:r>
                      <a:r>
                        <a:rPr lang="ar-SA" b="1" dirty="0">
                          <a:solidFill>
                            <a:srgbClr val="FFFF0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برمجية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453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 جميع زوايا الشكل قوائم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Image 0" descr="/home/claude/pp_review/PP/PP.ht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2" y="1040323"/>
            <a:ext cx="4789658" cy="33865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794760" y="580644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  |   DEEP</a:t>
            </a:r>
            <a:endParaRPr lang="en-US" sz="1800" dirty="0"/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709AC27A-242B-41BF-A0E7-3631AFA94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26690"/>
              </p:ext>
            </p:extLst>
          </p:nvPr>
        </p:nvGraphicFramePr>
        <p:xfrm>
          <a:off x="1907931" y="4944042"/>
          <a:ext cx="812799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48432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085989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90449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i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CLAUDE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Gemini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DEEP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765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14300" y="233934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ar-SA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شكر وتقدير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5811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 جميع زوايا الشكل قوائم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Image 0" descr="/home/claude/pp_review/PP/PP.ht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22" y="1144318"/>
            <a:ext cx="4789658" cy="33865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794760" y="580644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  |   DEEP</a:t>
            </a:r>
            <a:endParaRPr lang="en-US" sz="1800" dirty="0"/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A52E5B09-6F29-4669-A358-65C81FB6C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12653"/>
              </p:ext>
            </p:extLst>
          </p:nvPr>
        </p:nvGraphicFramePr>
        <p:xfrm>
          <a:off x="4800991" y="4966310"/>
          <a:ext cx="212852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الفيديو</a:t>
                      </a:r>
                      <a:r>
                        <a:rPr lang="ar-SA" sz="18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8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الياباني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91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</a:t>
            </a:r>
            <a:r>
              <a:rPr lang="en-US" sz="3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محيط الشكل</a:t>
            </a:r>
            <a:endParaRPr lang="en-US" sz="3000" dirty="0"/>
          </a:p>
        </p:txBody>
      </p:sp>
      <p:pic>
        <p:nvPicPr>
          <p:cNvPr id="5" name="Image 0" descr="/home/claude/pp_review/PP/PP.htm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1214319"/>
            <a:ext cx="4399788" cy="2985805"/>
          </a:xfrm>
          <a:prstGeom prst="rect">
            <a:avLst/>
          </a:prstGeom>
        </p:spPr>
      </p:pic>
      <p:graphicFrame>
        <p:nvGraphicFramePr>
          <p:cNvPr id="11" name="جدول 4">
            <a:extLst>
              <a:ext uri="{FF2B5EF4-FFF2-40B4-BE49-F238E27FC236}">
                <a16:creationId xmlns:a16="http://schemas.microsoft.com/office/drawing/2014/main" id="{88D34FE4-B157-47BA-9FD9-CD468E3D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35210"/>
              </p:ext>
            </p:extLst>
          </p:nvPr>
        </p:nvGraphicFramePr>
        <p:xfrm>
          <a:off x="4599696" y="4956760"/>
          <a:ext cx="1925955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rgbClr val="FFFF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الابداع العماني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</a:t>
            </a:r>
            <a:r>
              <a:rPr lang="en-US" sz="3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محيط الشكل</a:t>
            </a:r>
            <a:endParaRPr lang="en-US" sz="3000" dirty="0"/>
          </a:p>
        </p:txBody>
      </p:sp>
      <p:pic>
        <p:nvPicPr>
          <p:cNvPr id="3" name="Image 1" descr="/home/claude/pp_review/PP/PP.htm52.jpg">
            <a:extLst>
              <a:ext uri="{FF2B5EF4-FFF2-40B4-BE49-F238E27FC236}">
                <a16:creationId xmlns:a16="http://schemas.microsoft.com/office/drawing/2014/main" id="{F76256C4-6E3B-4F81-A81F-337C6C45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42" y="1727348"/>
            <a:ext cx="2461657" cy="2374826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DC5DC750-53F2-4665-ACFD-1900FE195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74079"/>
              </p:ext>
            </p:extLst>
          </p:nvPr>
        </p:nvGraphicFramePr>
        <p:xfrm>
          <a:off x="4599696" y="4956760"/>
          <a:ext cx="1925955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r-SA" sz="18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الفيديو</a:t>
                      </a:r>
                      <a:r>
                        <a:rPr lang="ar-SA" sz="18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8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الأجنبي</a:t>
                      </a:r>
                      <a:endParaRPr lang="ar-SA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7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</a:t>
            </a:r>
            <a:r>
              <a:rPr lang="en-US" sz="3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محيط الشكل</a:t>
            </a:r>
            <a:endParaRPr lang="en-US" sz="3000" dirty="0"/>
          </a:p>
        </p:txBody>
      </p:sp>
      <p:pic>
        <p:nvPicPr>
          <p:cNvPr id="3" name="Image 2" descr="/home/claude/pp_review/PP/PP.htm43.jpg">
            <a:extLst>
              <a:ext uri="{FF2B5EF4-FFF2-40B4-BE49-F238E27FC236}">
                <a16:creationId xmlns:a16="http://schemas.microsoft.com/office/drawing/2014/main" id="{3D50A455-9547-4579-85AF-1CA7F319D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09" y="1691640"/>
            <a:ext cx="2584778" cy="1897380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EE2E2C1C-62E4-4101-B36B-2D501F732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06614"/>
              </p:ext>
            </p:extLst>
          </p:nvPr>
        </p:nvGraphicFramePr>
        <p:xfrm>
          <a:off x="4599696" y="4956760"/>
          <a:ext cx="1925955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85B734E0-7425-4073-9FFC-FFFE751966BB}"/>
              </a:ext>
            </a:extLst>
          </p:cNvPr>
          <p:cNvSpPr txBox="1"/>
          <p:nvPr/>
        </p:nvSpPr>
        <p:spPr>
          <a:xfrm>
            <a:off x="4861560" y="4956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الابداع</a:t>
            </a:r>
            <a:r>
              <a:rPr lang="ar-SA" b="1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SA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العماني</a:t>
            </a:r>
            <a:endParaRPr lang="ar-S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</a:t>
            </a:r>
            <a:r>
              <a:rPr lang="en-US" sz="3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محيط الشكل</a:t>
            </a:r>
            <a:endParaRPr lang="en-US" sz="30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EE2E2C1C-62E4-4101-B36B-2D501F732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07030"/>
              </p:ext>
            </p:extLst>
          </p:nvPr>
        </p:nvGraphicFramePr>
        <p:xfrm>
          <a:off x="4599696" y="4956760"/>
          <a:ext cx="1925955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rgbClr val="FFC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الحل الأجنبي</a:t>
                      </a:r>
                      <a:endParaRPr lang="ar-SA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C1483981-02AC-489A-BD85-81E23577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31" y="1457176"/>
            <a:ext cx="297205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</a:t>
            </a:r>
            <a:r>
              <a:rPr lang="en-US" sz="30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محيط الشكل</a:t>
            </a:r>
            <a:endParaRPr lang="en-US" sz="3000" dirty="0"/>
          </a:p>
        </p:txBody>
      </p:sp>
      <p:pic>
        <p:nvPicPr>
          <p:cNvPr id="3" name="Image 3" descr="/home/claude/pp_review/PP/PP.htm87.jpg">
            <a:extLst>
              <a:ext uri="{FF2B5EF4-FFF2-40B4-BE49-F238E27FC236}">
                <a16:creationId xmlns:a16="http://schemas.microsoft.com/office/drawing/2014/main" id="{2763640F-EE5E-4050-9D20-D2D8D387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87" y="1408579"/>
            <a:ext cx="2063073" cy="2340461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FEACD0C-5331-46F6-B7D7-1D8CA138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96565"/>
              </p:ext>
            </p:extLst>
          </p:nvPr>
        </p:nvGraphicFramePr>
        <p:xfrm>
          <a:off x="4683516" y="4956760"/>
          <a:ext cx="1925955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354081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5644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FED796DA-5009-4F42-B57F-6DA26C9DFD95}"/>
              </a:ext>
            </a:extLst>
          </p:cNvPr>
          <p:cNvSpPr txBox="1"/>
          <p:nvPr/>
        </p:nvSpPr>
        <p:spPr>
          <a:xfrm>
            <a:off x="4945380" y="4956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الابداع</a:t>
            </a:r>
            <a:r>
              <a:rPr lang="ar-SA" b="1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SA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العماني</a:t>
            </a:r>
            <a:endParaRPr lang="ar-S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/home/claude/pp_review/PP/PP.htm39.jpg">
            <a:extLst>
              <a:ext uri="{FF2B5EF4-FFF2-40B4-BE49-F238E27FC236}">
                <a16:creationId xmlns:a16="http://schemas.microsoft.com/office/drawing/2014/main" id="{1B51D94D-5D0C-4F64-A1D0-F98172A9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95" y="805342"/>
            <a:ext cx="2609825" cy="349233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1B5693E-0606-4A91-8D48-B0687B5643EA}"/>
              </a:ext>
            </a:extLst>
          </p:cNvPr>
          <p:cNvSpPr txBox="1"/>
          <p:nvPr/>
        </p:nvSpPr>
        <p:spPr>
          <a:xfrm>
            <a:off x="3048000" y="48521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الابداع العماني           </a:t>
            </a:r>
            <a:r>
              <a:rPr lang="ar-SA" dirty="0">
                <a:solidFill>
                  <a:srgbClr val="FFFF00"/>
                </a:solidFill>
              </a:rPr>
              <a:t>            </a:t>
            </a:r>
            <a:r>
              <a:rPr lang="ar-SA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البرمجية</a:t>
            </a:r>
            <a:r>
              <a:rPr lang="ar-SA" dirty="0">
                <a:solidFill>
                  <a:srgbClr val="FFFF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4897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EB422-CBE5-4D3F-1B2B-D354EEA7B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00D737D-3E61-6E40-D196-0FC3CA087BAC}"/>
              </a:ext>
            </a:extLst>
          </p:cNvPr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/home/claude/pp_review/PP/PP.htm39.jpg">
            <a:extLst>
              <a:ext uri="{FF2B5EF4-FFF2-40B4-BE49-F238E27FC236}">
                <a16:creationId xmlns:a16="http://schemas.microsoft.com/office/drawing/2014/main" id="{D143C344-F1E3-CDBD-679C-93AC7A32F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95" y="1529242"/>
            <a:ext cx="2609825" cy="3492338"/>
          </a:xfrm>
          <a:prstGeom prst="rect">
            <a:avLst/>
          </a:prstGeom>
        </p:spPr>
      </p:pic>
      <p:pic>
        <p:nvPicPr>
          <p:cNvPr id="7" name="Image 1" descr="/home/claude/pp_review/PP/PP.htm49.jpg">
            <a:extLst>
              <a:ext uri="{FF2B5EF4-FFF2-40B4-BE49-F238E27FC236}">
                <a16:creationId xmlns:a16="http://schemas.microsoft.com/office/drawing/2014/main" id="{55D3966C-ACC0-F81A-57B1-4660423A4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0" y="1645920"/>
            <a:ext cx="4640580" cy="2827546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CD335975-FB11-A651-5CC8-FA2C34CC7AE4}"/>
              </a:ext>
            </a:extLst>
          </p:cNvPr>
          <p:cNvSpPr/>
          <p:nvPr/>
        </p:nvSpPr>
        <p:spPr>
          <a:xfrm>
            <a:off x="3627120" y="5758868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BF=12 AB=20 المحيط=64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6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6220" y="67818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668" y="2232660"/>
            <a:ext cx="3575863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7" name="Image 1" descr="/home/claude/pp_review/PP/PP.htm99.jpg">
            <a:extLst>
              <a:ext uri="{FF2B5EF4-FFF2-40B4-BE49-F238E27FC236}">
                <a16:creationId xmlns:a16="http://schemas.microsoft.com/office/drawing/2014/main" id="{221269A8-3C2F-4011-88D8-3ADF84FB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69" y="1127760"/>
            <a:ext cx="2413782" cy="32461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EDE6298-30F4-428A-86E9-039EDF554B06}"/>
              </a:ext>
            </a:extLst>
          </p:cNvPr>
          <p:cNvSpPr txBox="1"/>
          <p:nvPr/>
        </p:nvSpPr>
        <p:spPr>
          <a:xfrm>
            <a:off x="5356860" y="4814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الذكاء العماني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/home/claude/pp_review/PP/PP.htm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84" y="1287780"/>
            <a:ext cx="701627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جميع الزوايا قوائم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96917" y="1252728"/>
            <a:ext cx="4693366" cy="3758184"/>
          </a:xfrm>
          <a:prstGeom prst="roundRect">
            <a:avLst>
              <a:gd name="adj" fmla="val 1946"/>
            </a:avLst>
          </a:prstGeom>
          <a:solidFill>
            <a:srgbClr val="FFFFFF"/>
          </a:solidFill>
          <a:ln/>
          <a:effectLst>
            <a:outerShdw blurRad="101600" dist="381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ar-SA"/>
          </a:p>
        </p:txBody>
      </p:sp>
      <p:pic>
        <p:nvPicPr>
          <p:cNvPr id="5" name="Image 0" descr="/home/claude/pp_review/PP/PP.htm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09" y="1417320"/>
            <a:ext cx="4364182" cy="3429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794760" y="525780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57200" y="5852160"/>
            <a:ext cx="11247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الابداع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العماني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الفيديو</a:t>
            </a:r>
            <a:endParaRPr lang="en-US" sz="1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3AF848-9890-45D3-A4A9-E2D40A76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15" y="1161861"/>
            <a:ext cx="3101765" cy="26596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B207DBD-BDA9-4D43-91E3-CE2F03ABF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79" y="1226820"/>
            <a:ext cx="3024627" cy="357395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4BA4C2E-6300-4B7E-9729-BB86A5A56618}"/>
              </a:ext>
            </a:extLst>
          </p:cNvPr>
          <p:cNvSpPr txBox="1"/>
          <p:nvPr/>
        </p:nvSpPr>
        <p:spPr>
          <a:xfrm>
            <a:off x="4145280" y="4616112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الابداع</a:t>
            </a:r>
            <a:r>
              <a:rPr lang="ar-SA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SA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العماني   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8AA0420-C190-4C35-8389-2317137DEACD}"/>
              </a:ext>
            </a:extLst>
          </p:cNvPr>
          <p:cNvSpPr/>
          <p:nvPr/>
        </p:nvSpPr>
        <p:spPr>
          <a:xfrm>
            <a:off x="2780892" y="5277085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المحيط= 40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29" y="1205595"/>
            <a:ext cx="3619912" cy="30599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577385" y="5149485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75" y="1541453"/>
            <a:ext cx="4853085" cy="29010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A6FAB-19CF-4A72-6054-B4F8CA5C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D4E490F-D6CF-6DA3-2502-248BBFDF0859}"/>
              </a:ext>
            </a:extLst>
          </p:cNvPr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4" name="Image 0" descr="/home/claude/pp_review/PP/PP.htm93.jpg">
            <a:extLst>
              <a:ext uri="{FF2B5EF4-FFF2-40B4-BE49-F238E27FC236}">
                <a16:creationId xmlns:a16="http://schemas.microsoft.com/office/drawing/2014/main" id="{F4B28EBC-B0DA-01EA-469E-4EA5734C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1804674"/>
            <a:ext cx="3236409" cy="28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8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1778796"/>
            <a:ext cx="3236409" cy="284194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794760" y="6080760"/>
            <a:ext cx="4572000" cy="502920"/>
          </a:xfrm>
          <a:prstGeom prst="roundRect">
            <a:avLst>
              <a:gd name="adj" fmla="val 14545"/>
            </a:avLst>
          </a:prstGeom>
          <a:solidFill>
            <a:srgbClr val="E8B14D"/>
          </a:solidFill>
          <a:ln/>
        </p:spPr>
        <p:txBody>
          <a:bodyPr/>
          <a:lstStyle/>
          <a:p>
            <a:endParaRPr lang="ar-SA"/>
          </a:p>
        </p:txBody>
      </p:sp>
      <p:sp>
        <p:nvSpPr>
          <p:cNvPr id="9" name="Text 5"/>
          <p:cNvSpPr/>
          <p:nvPr/>
        </p:nvSpPr>
        <p:spPr>
          <a:xfrm>
            <a:off x="3794760" y="608076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566" y="2142116"/>
            <a:ext cx="3800994" cy="194685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337560" y="532638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6E577-57D9-B4F2-FC4B-E0E8C5945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3C22B20-E85F-1FE5-616F-9BEB40DEE0E5}"/>
              </a:ext>
            </a:extLst>
          </p:cNvPr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78.jpg">
            <a:extLst>
              <a:ext uri="{FF2B5EF4-FFF2-40B4-BE49-F238E27FC236}">
                <a16:creationId xmlns:a16="http://schemas.microsoft.com/office/drawing/2014/main" id="{DDF5EB1C-40F3-574C-B729-4CC86457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6" y="2142116"/>
            <a:ext cx="3800994" cy="1946851"/>
          </a:xfrm>
          <a:prstGeom prst="rect">
            <a:avLst/>
          </a:prstGeom>
        </p:spPr>
      </p:pic>
      <p:pic>
        <p:nvPicPr>
          <p:cNvPr id="7" name="Image 1" descr="/home/claude/pp_review/PP/PP.htm77.jpg">
            <a:extLst>
              <a:ext uri="{FF2B5EF4-FFF2-40B4-BE49-F238E27FC236}">
                <a16:creationId xmlns:a16="http://schemas.microsoft.com/office/drawing/2014/main" id="{DF8E2E2F-DBBB-0D1B-EAD2-1B1366BC1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975" y="2142116"/>
            <a:ext cx="3140825" cy="2467791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2A29E3D8-9623-C17B-6132-0C2310E9DAAE}"/>
              </a:ext>
            </a:extLst>
          </p:cNvPr>
          <p:cNvSpPr/>
          <p:nvPr/>
        </p:nvSpPr>
        <p:spPr>
          <a:xfrm>
            <a:off x="3337560" y="532638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المحيط=28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6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sp>
        <p:nvSpPr>
          <p:cNvPr id="8" name="Shape 4"/>
          <p:cNvSpPr/>
          <p:nvPr/>
        </p:nvSpPr>
        <p:spPr>
          <a:xfrm>
            <a:off x="3794760" y="6080760"/>
            <a:ext cx="4572000" cy="502920"/>
          </a:xfrm>
          <a:prstGeom prst="roundRect">
            <a:avLst>
              <a:gd name="adj" fmla="val 14545"/>
            </a:avLst>
          </a:prstGeom>
          <a:solidFill>
            <a:srgbClr val="E8B14D"/>
          </a:solidFill>
          <a:ln/>
        </p:spPr>
        <p:txBody>
          <a:bodyPr/>
          <a:lstStyle/>
          <a:p>
            <a:endParaRPr lang="ar-SA"/>
          </a:p>
        </p:txBody>
      </p:sp>
      <p:sp>
        <p:nvSpPr>
          <p:cNvPr id="9" name="Text 5"/>
          <p:cNvSpPr/>
          <p:nvPr/>
        </p:nvSpPr>
        <p:spPr>
          <a:xfrm>
            <a:off x="3794760" y="608076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AC=8 المحيط= 16+28= 44</a:t>
            </a:r>
            <a:endParaRPr lang="en-US" sz="1800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76B9D25-799E-443D-B0CF-7234F11D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14" y="1592421"/>
            <a:ext cx="7513971" cy="36731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28600"/>
            <a:ext cx="11247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احسب محيط الشكل</a:t>
            </a:r>
            <a:endParaRPr lang="en-US" sz="3000" dirty="0"/>
          </a:p>
        </p:txBody>
      </p:sp>
      <p:pic>
        <p:nvPicPr>
          <p:cNvPr id="5" name="Image 0" descr="/home/claude/pp_review/PP/PP.htm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80205"/>
            <a:ext cx="4648200" cy="2476778"/>
          </a:xfrm>
          <a:prstGeom prst="rect">
            <a:avLst/>
          </a:prstGeom>
        </p:spPr>
      </p:pic>
      <p:pic>
        <p:nvPicPr>
          <p:cNvPr id="7" name="Image 1" descr="/home/claude/pp_review/PP/PP.htm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2179320"/>
            <a:ext cx="4203633" cy="2618656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794760" y="5257800"/>
            <a:ext cx="4572000" cy="502920"/>
          </a:xfrm>
          <a:prstGeom prst="roundRect">
            <a:avLst>
              <a:gd name="adj" fmla="val 14545"/>
            </a:avLst>
          </a:prstGeom>
          <a:solidFill>
            <a:srgbClr val="E8B14D"/>
          </a:solidFill>
          <a:ln/>
        </p:spPr>
        <p:txBody>
          <a:bodyPr/>
          <a:lstStyle/>
          <a:p>
            <a:endParaRPr lang="ar-SA"/>
          </a:p>
        </p:txBody>
      </p:sp>
      <p:sp>
        <p:nvSpPr>
          <p:cNvPr id="9" name="Text 5"/>
          <p:cNvSpPr/>
          <p:nvPr/>
        </p:nvSpPr>
        <p:spPr>
          <a:xfrm>
            <a:off x="3794760" y="525780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المحيط</a:t>
            </a:r>
            <a:r>
              <a:rPr lang="en-US" sz="1800" b="1" dirty="0">
                <a:solidFill>
                  <a:srgbClr val="0F17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=24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457200" y="5852160"/>
            <a:ext cx="11247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نقل الأطوال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محيط المستطيل + ضعف العمق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في 1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D9FCC1B-F55F-4571-9492-6683D2F220BC}"/>
              </a:ext>
            </a:extLst>
          </p:cNvPr>
          <p:cNvSpPr txBox="1"/>
          <p:nvPr/>
        </p:nvSpPr>
        <p:spPr>
          <a:xfrm>
            <a:off x="2381460" y="2690336"/>
            <a:ext cx="7011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i="0" dirty="0">
                <a:solidFill>
                  <a:srgbClr val="FBBF24"/>
                </a:solidFill>
                <a:effectLst/>
                <a:latin typeface="Cairo"/>
              </a:rPr>
              <a:t>حل المشكلات في الرياضيات</a:t>
            </a:r>
          </a:p>
          <a:p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0407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57800" y="2011680"/>
            <a:ext cx="1645920" cy="1645920"/>
          </a:xfrm>
          <a:prstGeom prst="ellipse">
            <a:avLst/>
          </a:prstGeom>
          <a:solidFill>
            <a:srgbClr val="0F1729"/>
          </a:solidFill>
          <a:ln w="31750">
            <a:solidFill>
              <a:srgbClr val="E8B14D"/>
            </a:solidFill>
            <a:prstDash val="solid"/>
          </a:ln>
        </p:spPr>
        <p:txBody>
          <a:bodyPr/>
          <a:lstStyle/>
          <a:p>
            <a:endParaRPr lang="ar-SA"/>
          </a:p>
        </p:txBody>
      </p:sp>
      <p:sp>
        <p:nvSpPr>
          <p:cNvPr id="3" name="Text 1"/>
          <p:cNvSpPr/>
          <p:nvPr/>
        </p:nvSpPr>
        <p:spPr>
          <a:xfrm>
            <a:off x="5257800" y="2011680"/>
            <a:ext cx="16459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أنشطة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E773D62-07AF-4FBF-B297-380CD1BB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9" y="1503680"/>
            <a:ext cx="10169046" cy="39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B25A6D4-FAD4-4348-8C93-42F5C6B7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0" y="1680918"/>
            <a:ext cx="1128870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143B12B-4C59-4A6F-B58C-F8E53C359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1" y="806118"/>
            <a:ext cx="9876418" cy="54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C7871A8-F648-42A2-BE70-48023D542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97" y="1800674"/>
            <a:ext cx="9605379" cy="3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88E0DBC7-0398-4C13-84C5-153C3171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69" y="1177788"/>
            <a:ext cx="9004846" cy="45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258</Words>
  <Application>Microsoft Office PowerPoint</Application>
  <PresentationFormat>شاشة عريضة</PresentationFormat>
  <Paragraphs>108</Paragraphs>
  <Slides>40</Slides>
  <Notes>40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5" baseType="lpstr">
      <vt:lpstr>Arial</vt:lpstr>
      <vt:lpstr>Cairo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حساب محيط الأشكال - طريقة تحديد الاتجاهات</dc:title>
  <dc:subject>PptxGenJS Presentation</dc:subject>
  <dc:creator>د. عباس حسن غندورة</dc:creator>
  <cp:lastModifiedBy>عباس غندوره</cp:lastModifiedBy>
  <cp:revision>43</cp:revision>
  <dcterms:created xsi:type="dcterms:W3CDTF">2026-07-05T11:12:40Z</dcterms:created>
  <dcterms:modified xsi:type="dcterms:W3CDTF">2026-07-07T08:58:56Z</dcterms:modified>
</cp:coreProperties>
</file>