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65" r:id="rId3"/>
    <p:sldId id="285" r:id="rId4"/>
    <p:sldId id="264" r:id="rId5"/>
    <p:sldId id="293" r:id="rId6"/>
    <p:sldId id="284" r:id="rId7"/>
    <p:sldId id="291" r:id="rId8"/>
    <p:sldId id="268" r:id="rId9"/>
    <p:sldId id="286" r:id="rId10"/>
    <p:sldId id="270" r:id="rId11"/>
    <p:sldId id="274" r:id="rId12"/>
    <p:sldId id="275" r:id="rId13"/>
    <p:sldId id="276" r:id="rId14"/>
    <p:sldId id="289" r:id="rId15"/>
    <p:sldId id="272" r:id="rId16"/>
    <p:sldId id="273" r:id="rId17"/>
    <p:sldId id="279" r:id="rId18"/>
    <p:sldId id="280" r:id="rId19"/>
    <p:sldId id="281" r:id="rId20"/>
    <p:sldId id="290" r:id="rId21"/>
    <p:sldId id="282" r:id="rId22"/>
    <p:sldId id="283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605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17EA-DC97-59FC-8C3F-DA86F5120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CD113-49D4-A78B-0CB6-18A564D60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2AEA6-AE99-B4A7-571E-1FBF650B8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EF5C7-0AF8-857F-9179-1D72FB4871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58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DC8F2-0F40-AAA2-785F-30D97A02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996BE-D540-275C-33F5-64BEF15D2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4BC0D-BC40-4B5D-98AA-7F5276DDE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7FA55-0898-102D-AC0A-773DDBF0DB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71225-2BC6-4BA9-285B-F1A1F2D9B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206FDC-EE4F-7A6D-A96F-46E3743AD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B69ABE-FEC2-04A8-4251-3E3D4A146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9E466-1E6A-D22B-12F2-0936F0AC35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49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5ED46-D23F-E14A-358B-8C61779D9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99CBA-C995-92E2-2AB8-D62857DE1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3E8611-E1EF-384D-90DB-2DF268899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434C7-0413-69E7-ACAA-40F7E5E39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84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CBD65-60FB-93B0-71B8-C232E3B4A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989BB-BDB2-0CE2-BCC2-59C754C71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E658E1-5BA1-CDE7-2ADB-37D12F9EA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627B7-66FC-8E1B-DF6B-0A56C3416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74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3CAD2-1FFC-4F8F-09EA-A9EDD283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F24A7-15BB-D4FB-A66C-0C1321506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92182-6D6A-81E7-E9EA-0C2227C83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DA212-1FA1-896C-0FB0-807ECE8484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2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54A2D-74C6-9C34-D32B-CA5202E0C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DE784A-A906-2794-CE11-59444BD63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664BB3-FED6-DDB9-5009-2C57F09D5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A914B-072E-FD20-3962-FDF80A5060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67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AB693-A4CA-B76C-AE2C-2B7F8B442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950AF-7B96-6649-454A-D54E8475A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550CE-82D6-4FF9-93E6-EB44F0BDA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DB2C1-B506-29C3-48F2-5A1E326B6B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02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D1B85-B02A-7B07-8805-D6C21F1D3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AE1653-C6FD-D094-0083-255529F2D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EEA651-4D6C-885B-7D8A-ACD95A112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5EB95-C97B-5CB2-C6A1-CB95FA379D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13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9D822-8B50-8DAB-7C3F-407A8858E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CB2EC-74C4-5398-0DA0-790FBAA4C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91DA7-229F-6267-9A32-7F038DB23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C12D3-12FC-7FC4-549D-4F2AB028CE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3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C243-59B9-1D67-BD95-1F79C059F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CFEC24-6761-826D-0A4A-2117283B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DA9929-54DB-8F81-3A79-E100E4A60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105AEC-D688-2C25-1235-65840712B3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39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0A203-2813-FC79-5F54-2624A6641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88BC6F-E384-98D8-9DC7-314B12A53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C2E87-1811-43E7-9E06-60929D3CD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02E0D-5F7F-0CAC-4F1E-F564804C1C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3523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8FFCD-F425-5E3D-C221-83E73E594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34F6A6-F105-93B7-6AC4-278B83C40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32F05-F0C1-3493-5FFC-8738D156EF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AB1EF-DE06-FE69-55E2-51C156A571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90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EA2DF-CC7C-3B38-1FDF-D0167A9D6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C0392-B974-F1FB-0362-D2D373881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811C5-5179-AF31-6651-8A1E772791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CA6E5-18B2-BDDA-8A98-793C74D21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89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A2E61-8872-293E-7C05-53B2AF7A2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84D2AD-C14C-4176-C006-E0FEE1424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8E692A-8167-96C1-4BB0-92A357E0E4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E5D7B-BDE6-2A78-DBD2-9C9B5D9DB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759D8-AAFF-B152-9D50-589CF5FB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92D3B-0354-D96F-C557-ADDEE14B6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52F4E0-BDB0-9288-D38B-644A4414B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15DBE-BC4E-F800-1BE0-B309B8AD6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50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D6A36-51B3-0962-B9AA-AF4FCC4F6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1E11C3-3BAB-E645-1D08-4FE0F3A6D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A81C0D-0420-DB81-53BA-1BDA0F412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5EF10-080F-D000-9F3A-130DFEC4C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88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98FB-04ED-29FF-8FDA-747FA0D4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E1C3F-758A-3B22-D6DB-C8690622A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A16365-1EAB-F9B1-898A-FE1C75E03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62810-4A6C-D55B-3A33-8E0F607CB9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3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22A0B-EE6E-E046-2A07-97F5ABEDD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4B27A-58A7-7380-2E03-857F9C216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5F0D4-1683-005D-46FB-18C4446EB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DD68E-510C-E68F-5A88-A54DCE2243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036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D4BF2-920F-B563-3197-AFB0C2FDC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169D8-7787-35E6-F145-DE82BB065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2C80A-5B83-437D-E5BC-B7924A669E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99F1-EFB7-5206-1174-35A4A60DE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10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0FB92-D4D0-819E-8202-C6B06B542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21D590-831A-12B1-B13C-F0DD1DAE5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9834EC-E9C2-8A25-7BA8-F5F9D6949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توقف لحظتين على هذه الشريحة قبل الكلام. اسم الإطار هو ما سيتذكره الحضور.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E4A25-E5E9-CD13-902A-2D1739F468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3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aghandoura.com/NEW13/PERA.mp4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hyperlink" Target="https://aghandoura.com/NEW13/SAFFNEW.mp4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hyperlink" Target="https://aghandoura.com/NEW13/FELALY.mp4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hyperlink" Target="../SAFF2.mp4" TargetMode="Externa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aghandoura.com/NEW13/SECOND.mp4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aghandoura.com/SITE/MORE/EXTRA/7.htm" TargetMode="Externa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hyperlink" Target="https://aghandoura.com/SITE/MORE/888.htm" TargetMode="Externa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hyperlink" Target="https://aghandoura.com/SITE/MORE/S.htm" TargetMode="Externa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aghandoura.com/NEW13/OMAR.mp4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laude.ai/public/artifacts/f9538ec8-8e14-46b9-bcd9-4e9c6d818f9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hyperlink" Target="file:///C:\Users\&#1593;&#1576;&#1575;&#1587;%20&#1594;&#1606;&#1583;&#1608;&#1585;&#1607;\Desktop\CORECTIONS\SAFF33.mp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/>
          <p:cNvSpPr/>
          <p:nvPr/>
        </p:nvSpPr>
        <p:spPr>
          <a:xfrm>
            <a:off x="457200" y="2468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ar-SA" sz="5400" b="1" dirty="0">
                <a:solidFill>
                  <a:srgbClr val="FFC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حلول إبداعية لمشكلات هندسية </a:t>
            </a:r>
          </a:p>
          <a:p>
            <a:pPr marL="0" indent="0" algn="ctr">
              <a:buNone/>
            </a:pPr>
            <a:endParaRPr lang="ar-SA" sz="4000" b="1" dirty="0">
              <a:solidFill>
                <a:srgbClr val="FFC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ar-SA" sz="4000" b="1" dirty="0">
                <a:solidFill>
                  <a:srgbClr val="FFC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استراتيجية </a:t>
            </a:r>
            <a:r>
              <a:rPr lang="en-US" sz="4000" b="1" dirty="0">
                <a:solidFill>
                  <a:srgbClr val="FFC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بصرية لتطوير التفكير الهندسي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9" name="Text 3"/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400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976F9B-E9EC-9FB6-14C0-FB58AE0FE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9877887-B6BF-86A1-8C5D-6F1CEFFBEF6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FF97C661-A9B2-B816-91A3-1F081105A86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194B69E2-9EC5-F028-92B6-4F441BEE3A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ADE4EE11-9449-42DA-4236-E37726737E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83D2CCF6-B0AF-C335-19DD-212D0D12F0F4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50D91A5-9498-2C38-D88A-1A59FF0C3F5E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86B57841-64D6-8BB7-495B-F947BBDC4858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ar-SA" sz="11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640B963-BDE1-0FE1-E5D3-6C073080FF6F}"/>
              </a:ext>
            </a:extLst>
          </p:cNvPr>
          <p:cNvSpPr txBox="1"/>
          <p:nvPr/>
        </p:nvSpPr>
        <p:spPr>
          <a:xfrm>
            <a:off x="2331396" y="445753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  الياباني</a:t>
            </a:r>
            <a:endParaRPr lang="ar-SA" dirty="0">
              <a:solidFill>
                <a:srgbClr val="FFFF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BB9B12D9-11F2-57EC-9DFD-03216A6F0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9052" y="853986"/>
            <a:ext cx="2825895" cy="343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24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130AE1-77D2-9E8C-7ACC-723C6E203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4C88841E-167C-30A3-FCBC-B281CA5358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ABAD5886-F514-5A1D-4068-F80D187255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5FD32339-CB86-63CB-A305-C21F0FEB57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7835C9D3-4CFE-5384-B10A-60C00CCB2F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C0FF64BB-43FD-0DBF-363D-DC0E22F527D9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1FF165CD-EEE2-135D-03A6-72527B3B626D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A57AC08E-5875-DA08-8AA0-59F092296097}"/>
              </a:ext>
            </a:extLst>
          </p:cNvPr>
          <p:cNvSpPr/>
          <p:nvPr/>
        </p:nvSpPr>
        <p:spPr>
          <a:xfrm>
            <a:off x="171855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 العماني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B4EA29A4-28EF-3161-E7BB-460268580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774" y="160020"/>
            <a:ext cx="3341659" cy="385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76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9F87DF-3E81-40CC-0EA7-99943839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02BEC4B-EAFD-1AAC-4E3C-BEA7EA458FC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B4BEDE28-44D9-CCB2-C65A-CB7428D8BAC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6797F16D-CAEE-D936-677E-86A5347D44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FC95805D-F025-0BCD-ECB3-7766335FAB6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C4386BE1-97A8-F90C-2C52-79D43693D8F3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49AABFF-4ED7-462A-F970-969D3D434DE4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13A6DD30-1BDF-F6EF-C47E-C90B4018CA37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0990AF16-5288-8A4C-7E09-AA653503CA45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400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الفيديو الأجنبي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14A56803-762A-469C-0B53-10E2407D0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1222" y="1053586"/>
            <a:ext cx="1897655" cy="291458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391C793-869E-F3B5-2421-1208C2D334E4}"/>
              </a:ext>
            </a:extLst>
          </p:cNvPr>
          <p:cNvSpPr txBox="1"/>
          <p:nvPr/>
        </p:nvSpPr>
        <p:spPr>
          <a:xfrm>
            <a:off x="2286000" y="40404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FF00"/>
                </a:solidFill>
              </a:rPr>
              <a:t>احسب محيط الشكل </a:t>
            </a:r>
          </a:p>
        </p:txBody>
      </p:sp>
    </p:spTree>
    <p:extLst>
      <p:ext uri="{BB962C8B-B14F-4D97-AF65-F5344CB8AC3E}">
        <p14:creationId xmlns:p14="http://schemas.microsoft.com/office/powerpoint/2010/main" val="329961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127190-7D09-B4A5-2E0E-5848DE85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80D64A6-71D7-7D3E-0751-FAA43C243C8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3F6C51E5-F2B5-FD3D-726C-BF8BFB5E15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AE8A54B1-3094-0036-BD41-0E658891E6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267B40BE-D943-1207-6719-C45969E1E1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C53A9C7-C81C-55AF-4D68-565DCE57196E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C68846FB-A148-3D80-5078-C775679D8070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00094AC0-1C27-3EA5-ED22-2E78D276A89B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D6579CC-F693-FFE4-15FA-EF7E0F8E75F8}"/>
              </a:ext>
            </a:extLst>
          </p:cNvPr>
          <p:cNvSpPr/>
          <p:nvPr/>
        </p:nvSpPr>
        <p:spPr>
          <a:xfrm>
            <a:off x="457200" y="430627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400" b="1" dirty="0">
                <a:solidFill>
                  <a:srgbClr val="FFFF00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 العماني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3B779D3-88C7-5D6E-9D03-2D705196E5FF}"/>
              </a:ext>
            </a:extLst>
          </p:cNvPr>
          <p:cNvSpPr txBox="1"/>
          <p:nvPr/>
        </p:nvSpPr>
        <p:spPr>
          <a:xfrm>
            <a:off x="2227634" y="41301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FF00"/>
                </a:solidFill>
              </a:rPr>
              <a:t>احسب محيط الشكل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1499DBA6-492E-525A-C5E9-73C101BDA8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7338" y="1193828"/>
            <a:ext cx="1709323" cy="26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78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C282DB-9416-B433-3180-7F68EA6D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F4A4D47-7860-0DB3-208D-0F002E24A3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B069F1BA-E39A-5573-42DF-85B8891EC4E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1D43F494-EB5A-DC59-AFFC-474A6380CE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6EF99288-390D-AE2E-4849-8FD4782F177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C6DA5B0D-98A0-6893-1DB9-B9A72F5EF7D4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6B55AB4A-5075-045E-ABD9-88BA35152599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E0D860E0-B176-E862-C912-37B498D1DE52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932A6997-CDE6-A0FE-6F0C-23E2686B4BDF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854E33DF-4DC6-E2C7-DF4C-B5FCE7FFC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852" y="1021404"/>
            <a:ext cx="1854295" cy="271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18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9C727-F97F-1A87-24D1-6ABF288EF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117BB23C-1809-BF7F-6EB1-829A69ABA23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50ED6F9D-2DFF-51D2-F70F-6EBC711940B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22DA0FDB-CB77-01EA-CF9F-7998E45328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C5CF328A-49A2-2408-7119-352CCF4C51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62EDB72C-701A-285B-A277-607BD24153F7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A8B654C-A50A-C47A-8899-BAEB385E89C2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12AEA2F7-0208-5612-79E8-2A19DA959E93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ED5279FB-A32D-D9B2-20CA-D7D3074277D4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 العماني</a:t>
            </a:r>
            <a:endParaRPr lang="en-US" sz="1100" dirty="0">
              <a:solidFill>
                <a:srgbClr val="FFFF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11ECCB5C-0B86-9B3A-DD99-0540E70AE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852" y="866687"/>
            <a:ext cx="6712295" cy="34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3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563FA-5446-88EB-6E82-577AB6B80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9CA9F0A-15A5-1C02-FAB3-0F4ACF93F1F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4124255E-1903-B987-5B09-ED553216C23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45C5BC77-6DAE-3E65-7B7F-E1256C6DDE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91952302-4603-DB3D-8DCF-6F605323B4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A7FE36EB-8568-CDB9-A878-8C3D0A2D33ED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92C1B4B-1C8B-DECD-7735-FB1341A754B8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B311F5A0-2676-859F-93AF-4D3CDCAAB747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79BE6D7-B4A1-A8AD-A8A7-BC0644EDB733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ar-SA" sz="2800" kern="0" spc="400" dirty="0">
                <a:solidFill>
                  <a:srgbClr val="FFFF00"/>
                </a:solidFill>
                <a:latin typeface="Arial" pitchFamily="34" charset="0"/>
                <a:cs typeface="Arial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الشرح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065DDFF-FAB2-70BB-F21D-A40FA896A8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2051" y="1482669"/>
            <a:ext cx="4819898" cy="217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3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40DDE-D50B-9706-D0C3-0D394B112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6A3CE1B-4F74-2E20-AE1A-57F61FD8216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01268CC8-AF40-5DE4-B153-6B515E32D1A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16E172C5-D612-A767-8D29-D12EFF6A71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2C7BBAD0-8CAB-53B5-6A33-1D7C7CFDA42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D8E3799A-BDDA-73C7-5D30-9E102984E9A7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59C13BFD-47C7-B5FF-2C60-28CF1F287F1E}"/>
              </a:ext>
            </a:extLst>
          </p:cNvPr>
          <p:cNvSpPr/>
          <p:nvPr/>
        </p:nvSpPr>
        <p:spPr>
          <a:xfrm>
            <a:off x="392349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908A61FF-0697-11B1-22B4-4A280CEEC00C}"/>
              </a:ext>
            </a:extLst>
          </p:cNvPr>
          <p:cNvSpPr/>
          <p:nvPr/>
        </p:nvSpPr>
        <p:spPr>
          <a:xfrm>
            <a:off x="457200" y="1237565"/>
            <a:ext cx="8294451" cy="303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30E1DA06-D972-E95C-7B26-F183692548D4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ar-SA" sz="2400" kern="0" spc="400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الشرح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FBFF7BA-ED7B-97C9-36FE-1B02FE7E38E6}"/>
              </a:ext>
            </a:extLst>
          </p:cNvPr>
          <p:cNvSpPr txBox="1"/>
          <p:nvPr/>
        </p:nvSpPr>
        <p:spPr>
          <a:xfrm>
            <a:off x="2357336" y="31691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 احسب </a:t>
            </a:r>
            <a:r>
              <a:rPr lang="ar-SA" b="1" i="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مساحةالجزء</a:t>
            </a: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 الملون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اذا كان طول المستطيل 20 سم وعرضه 15 سم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FE9B2D09-DBA0-4503-5A5F-D8B9BE0FA2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0458" y="1377850"/>
            <a:ext cx="3587934" cy="288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5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CA7DFB-1BB3-2377-642C-8607B9878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D1E2F43-A147-D6BC-9C2E-774669163F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F70D6F52-8E4B-7B0A-22E8-EF5F4BE37C9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66B211CD-E571-2732-B691-CC3B671CFF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0C25072F-439D-9F42-0B12-7A9CF7F3DEE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5164F847-2559-8FF1-E24D-241D8B8269AA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931BFE63-260B-9A5D-3D82-1D330FB23E2B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2F8DB49D-F358-2D08-7255-3F4F36A4C55E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A3907B0B-AEE7-E8E9-6FF7-8321AB055604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ar-SA" sz="2400" b="1" kern="0" spc="400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الشرح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A5E8C9B-F6FF-68C6-48CC-AB77E6EC693C}"/>
              </a:ext>
            </a:extLst>
          </p:cNvPr>
          <p:cNvSpPr txBox="1"/>
          <p:nvPr/>
        </p:nvSpPr>
        <p:spPr>
          <a:xfrm>
            <a:off x="2286000" y="37120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احسب مساحة الشكل الملون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قطر الدائرة 2 سم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br>
              <a:rPr lang="ar-SA" dirty="0"/>
            </a:br>
            <a:endParaRPr lang="ar-SA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6127A0C5-26FA-4ED5-9E16-030BBEBED3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6948" y="1571536"/>
            <a:ext cx="3930103" cy="202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07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A5A92-E317-0ACF-3B0C-40179A76C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24410D2-7CB3-65B1-7509-667325DAD89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808D604F-47C6-E2E5-1DA3-61EB456B3A6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74A1BFDE-F031-0209-F5E2-0C21A932B1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4ECDC949-2B28-8A55-ADC8-09B331CAE9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193650ED-7BB1-BC72-35DD-14D661DAEB63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356CC485-C485-FC6C-569C-60BC903E7089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BC5EF845-82CA-F189-7C6C-44D4FDF754FE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3AA5CB6-38B5-A9F0-6A14-C40018E483F8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45DF4A9-F200-BC65-74BF-50D7ACB6798D}"/>
              </a:ext>
            </a:extLst>
          </p:cNvPr>
          <p:cNvSpPr txBox="1"/>
          <p:nvPr/>
        </p:nvSpPr>
        <p:spPr>
          <a:xfrm>
            <a:off x="1554480" y="537031"/>
            <a:ext cx="51738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احسب مساحة  الجزء المظلل اذا كان طول ضلع المربع 10-سم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br>
              <a:rPr lang="ar-SA" dirty="0"/>
            </a:br>
            <a:endParaRPr lang="ar-SA" dirty="0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2CE60463-9252-95F4-F6F3-8CE639C4D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869" y="1844635"/>
            <a:ext cx="1759040" cy="156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0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6E16CF-0F88-10E5-1D0E-99D2293F2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76E0785-6E5E-AA6A-8AB7-1389598B5D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386ED9B2-2985-D7B7-BEF7-FD9608A1E7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E1A4CF6A-5CD7-7BB8-3897-B12F61D0625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0F814DF-B80C-7DEB-E3C0-59A44A27E21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95376F4-AE14-89E0-2F99-94006A309FF9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70B5351-D9D2-3635-0DC4-7C3A71FD55CB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AEAA0BDB-476E-AE6E-088C-9E7B82F594A7}"/>
              </a:ext>
            </a:extLst>
          </p:cNvPr>
          <p:cNvSpPr/>
          <p:nvPr/>
        </p:nvSpPr>
        <p:spPr>
          <a:xfrm>
            <a:off x="0" y="440044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احسب محيط كل شكل </a:t>
            </a:r>
            <a:endParaRPr lang="ar-SA" sz="2000" dirty="0">
              <a:solidFill>
                <a:srgbClr val="FFFF00"/>
              </a:solidFill>
            </a:endParaRPr>
          </a:p>
          <a:p>
            <a:pPr algn="ctr"/>
            <a:r>
              <a:rPr lang="ar-SA" sz="2000" b="1" dirty="0">
                <a:solidFill>
                  <a:srgbClr val="FFFF00"/>
                </a:solidFill>
              </a:rPr>
              <a:t>المربع طوله 10سم والمستطيل طوله 10سم وعرضه 1 سم</a:t>
            </a:r>
            <a:endParaRPr lang="ar-SA" sz="2000" dirty="0">
              <a:solidFill>
                <a:srgbClr val="FFFF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08E76C37-20F8-296A-5CDC-22C5AE632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773" y="387252"/>
            <a:ext cx="6896454" cy="379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70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832CE0-BDC5-4CCE-9DDD-D969245D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88378B8-0EEC-4ABA-F785-93455A9C4E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85E0515B-89C3-69EB-E074-46680B7C3A3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E154F66F-FE18-304B-FB8E-99B47056B5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69F0D66E-B480-3E91-B81C-315726F93A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583C9FE2-6EAC-25E4-E00D-9CC32D3B5E41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1131204-F7E3-CD77-F6EC-39A32FB9EF91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96E9A9A5-46BD-A3CD-47BB-B0D99C81B228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052C23BD-EB3A-F024-2CAC-D6EE93BB779A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09B5CE9-1BE5-E682-6A64-8BCA9FA2D8EC}"/>
              </a:ext>
            </a:extLst>
          </p:cNvPr>
          <p:cNvSpPr txBox="1"/>
          <p:nvPr/>
        </p:nvSpPr>
        <p:spPr>
          <a:xfrm>
            <a:off x="1554480" y="537031"/>
            <a:ext cx="51738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احسب مساحة  الجزء المظلل اذا كان طول ضلع المربع 10-سم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br>
              <a:rPr lang="ar-SA" dirty="0"/>
            </a:br>
            <a:endParaRPr lang="ar-SA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FAE08B19-6C14-E57F-20DA-519D9D482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869" y="1844635"/>
            <a:ext cx="1759040" cy="156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6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44C40-FF2F-78D2-A80F-54DA66304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56DD40A-7E18-0B06-D0E0-D539DFDF21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F21A2D98-666E-7DB6-2773-2E4F55E9CBA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80971B83-68DF-8339-D06C-4A7D56B69F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13415FA-CBB4-625F-7C66-1039696B659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2E8BB74F-98A7-B449-7967-AFFA14F589C7}"/>
              </a:ext>
            </a:extLst>
          </p:cNvPr>
          <p:cNvSpPr/>
          <p:nvPr/>
        </p:nvSpPr>
        <p:spPr>
          <a:xfrm>
            <a:off x="457200" y="1097280"/>
            <a:ext cx="82296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60401B7-EBC9-0A08-A0BF-AD57A13DDDE3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A2649026-CE7B-FD9A-2C10-B8E788885ED9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D4FB23E6-DF73-E2C6-C877-D39DE163C4FF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5B72EBB-9541-8426-228B-F0F13B2C1A1B}"/>
              </a:ext>
            </a:extLst>
          </p:cNvPr>
          <p:cNvSpPr txBox="1"/>
          <p:nvPr/>
        </p:nvSpPr>
        <p:spPr>
          <a:xfrm>
            <a:off x="1478604" y="727948"/>
            <a:ext cx="5924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مساعدة نصل القطر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B2F3472C-4093-3609-A9EA-2CA400B8F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384" y="1396960"/>
            <a:ext cx="1581231" cy="1549480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2C5DDEA-C276-1C73-B95F-789447CBCE34}"/>
              </a:ext>
            </a:extLst>
          </p:cNvPr>
          <p:cNvSpPr txBox="1"/>
          <p:nvPr/>
        </p:nvSpPr>
        <p:spPr>
          <a:xfrm>
            <a:off x="2154676" y="3142779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نصف مساحة الجزء المظلل = ربع دائرة مطروحا منها مساحة المثلث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نصف مساحة المظلل= 25ط </a:t>
            </a:r>
            <a:r>
              <a:rPr lang="ar-SA" b="0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 50</a:t>
            </a:r>
            <a:endParaRPr lang="ar-SA" b="0" i="0" dirty="0">
              <a:solidFill>
                <a:srgbClr val="FFFF00"/>
              </a:solidFill>
              <a:effectLst/>
              <a:latin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مساحة الجزء الملون = 50 ط </a:t>
            </a:r>
            <a:r>
              <a:rPr lang="ar-SA" b="0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ar-S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100</a:t>
            </a:r>
            <a:endParaRPr lang="ar-SA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702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88D96E-2DDB-3D1B-DA54-0AA78E4DC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2722AA6-1388-A0C2-62A8-C33B305594A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D15C4AB7-B171-B234-C440-2389FEA5CA1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D14E5570-748F-2753-BD84-C7E15D159E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94144C8-0F4F-4F9A-5CE6-0A7085DF1EC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5480D96-5987-40C5-83C8-57F9D7CD0136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A0F24FE0-62E1-6A6B-D049-8E6382A72C76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D614E6A9-D4EA-FD22-41F8-5F5DE76533CB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052244E9-B1B7-95FE-8BB4-19A62BAEB1AD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GEOMETRY DIFFERENTLY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94245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11F514-6772-EF6B-96DE-53482D8B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9B1A123-17FB-43FA-AAC9-011BC6AA959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9D679690-B95E-F64C-D713-90DF138F3B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D1583C50-5A42-5BAE-F5FF-057C001A676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2E991558-7CE1-8983-D502-122E4DAE480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9494A01A-EDBB-19AA-8274-43825C22CB59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4A7707B-C360-2566-ED01-808100DD1611}"/>
              </a:ext>
            </a:extLst>
          </p:cNvPr>
          <p:cNvSpPr/>
          <p:nvPr/>
        </p:nvSpPr>
        <p:spPr>
          <a:xfrm>
            <a:off x="45720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احسب محيط الشكل </a:t>
            </a:r>
            <a:endParaRPr lang="ar-SA" sz="2000" dirty="0">
              <a:solidFill>
                <a:srgbClr val="FFFF00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A10379-F8F0-1C95-E700-7A18EAF926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4577" y="876063"/>
            <a:ext cx="2114845" cy="3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4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391B0B-9C7D-7858-7003-4ACE57F25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559BCD9-EB03-FFDE-96EB-229D931CA1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E6A186C6-BCEC-5BE5-E759-368D917AFE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609DEE66-B331-054F-835F-887E59D0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6BA53B19-9072-BA0D-40F2-5BEF5B99C5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73CB503C-6A67-1899-541A-34969369A266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296798C-5B07-8A30-9D71-FE05A51F94AA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31AB933E-21DD-FAEE-BF16-41267E60DDF3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F49DE33C-BBAD-C3CF-CD9E-D811FDE4217C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احسب محيط الشكل 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EB078350-6730-6F8A-5965-3A38EA17B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204" y="293979"/>
            <a:ext cx="4725762" cy="418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6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CF2D8B-F3F1-FF6F-BE63-1A8886C5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48CD860B-4E33-C1DE-12D2-42E582632F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780AAE79-FADF-6065-A1AD-A35E27BC6A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F39B2B3E-5F4C-8435-DE61-F3E701DFD02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F92ED80-4136-C1B6-F881-EDA120FC8C0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97CA04F-B978-36FB-7601-5BEC6E9884FB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093F75D-C68A-168F-EDED-E10314A96FE5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CF94B268-0BE3-20FA-DC9A-E7EADD5AC404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BBFEF5C9-F0EF-872B-4DA6-260DB2B3A7A6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</a:rPr>
              <a:t>احسب محيط الشكل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D522E1BA-1D40-2F3F-5217-7F329155C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2883" y="1225481"/>
            <a:ext cx="2578233" cy="269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1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BF29A6-B83D-34E8-FA2C-884C1342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FEC2422-B6EF-EA0B-ACF5-87F3BB9B901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81E8A4CF-1A02-4497-1800-EA0A6B5F537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B328FA39-FD83-7F3F-AD32-4878E3DACD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F42D7749-6AEE-B757-EBAB-D3E5E548980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B5FEFA9F-DC81-1AC7-0DEA-83170E77CA7A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C9354936-A561-328B-DF4B-AD0439602C3D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1FA208ED-AB28-1BD7-9417-54EC2169FAC6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C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ابداع حفيدي</a:t>
            </a:r>
            <a:endParaRPr lang="ar-SA" sz="2000" b="1" dirty="0">
              <a:solidFill>
                <a:srgbClr val="FFC000"/>
              </a:solidFill>
            </a:endParaRP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A94AB950-0E46-2BF9-B5EB-2648CF083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268" y="1075535"/>
            <a:ext cx="6172517" cy="301640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69F97FB0-3249-6DB5-BADF-70CC77D3A2F1}"/>
              </a:ext>
            </a:extLst>
          </p:cNvPr>
          <p:cNvSpPr txBox="1"/>
          <p:nvPr/>
        </p:nvSpPr>
        <p:spPr>
          <a:xfrm>
            <a:off x="4073222" y="2381467"/>
            <a:ext cx="36740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dirty="0"/>
              <a:t>11</a:t>
            </a:r>
            <a:endParaRPr lang="ar-SA" sz="1400" dirty="0"/>
          </a:p>
        </p:txBody>
      </p:sp>
    </p:spTree>
    <p:extLst>
      <p:ext uri="{BB962C8B-B14F-4D97-AF65-F5344CB8AC3E}">
        <p14:creationId xmlns:p14="http://schemas.microsoft.com/office/powerpoint/2010/main" val="945280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A032D-B248-F66C-1DED-891741828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6F722B0-90FB-994D-8A39-09AFCEF5B9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2170F33A-DC92-A3D1-B757-584FFD1405F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F99BEC2C-E4EE-99AA-9577-7D5E58C5DB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174CA445-DEA3-019F-4AA9-55FCA94A47D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7044672-7C21-6219-DDE5-DB61841440D1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65C76BEC-4121-5888-EB75-2D6A51104822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993FCAA7-8F5C-FA16-7C47-EC81FD80BA49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9F9704F-79EF-0BEC-E0DF-2DB66E9D6654}"/>
              </a:ext>
            </a:extLst>
          </p:cNvPr>
          <p:cNvSpPr/>
          <p:nvPr/>
        </p:nvSpPr>
        <p:spPr>
          <a:xfrm>
            <a:off x="457200" y="77367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400" b="1" dirty="0">
                <a:solidFill>
                  <a:srgbClr val="FFFF00"/>
                </a:solidFill>
              </a:rPr>
              <a:t>احسب محيط الشكل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36695CC5-19F9-894E-7612-FABE57814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8982" y="1685879"/>
            <a:ext cx="3626036" cy="177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9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03B1B-A574-651C-008F-2BF7ECA59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C5B4C99-3EBD-0A76-ED3B-73911E45971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019BA34F-0653-2124-E57E-1C76F4CD67B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C6BDFF88-D7F0-391C-B9C3-274FB379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511336AC-1102-A7FB-4BBE-8454902875A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8035ED0B-D56E-5D1B-7B5D-228B7EDC65C9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A0E01371-E54C-E84A-D86C-34476694C523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D9CA64CD-D513-0D90-2FBD-4D33C47A5C7B}"/>
              </a:ext>
            </a:extLst>
          </p:cNvPr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6D7FF1E4-51AC-EBEB-13ED-A91BAE47F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643" y="1510694"/>
            <a:ext cx="2597283" cy="224801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DE12A28-B751-C531-D542-DA95763EF8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54" y="1588679"/>
            <a:ext cx="3626036" cy="1771741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A5EADA0-2B03-CCD6-8F25-2F245B48675C}"/>
              </a:ext>
            </a:extLst>
          </p:cNvPr>
          <p:cNvSpPr txBox="1"/>
          <p:nvPr/>
        </p:nvSpPr>
        <p:spPr>
          <a:xfrm>
            <a:off x="3931920" y="44312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FFFF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البرمجية</a:t>
            </a:r>
            <a:r>
              <a:rPr lang="ar-SA" b="1" dirty="0"/>
              <a:t> </a:t>
            </a:r>
            <a:endParaRPr lang="ar-SA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98CEEEB-ACA3-89F0-964C-A19513EB1333}"/>
              </a:ext>
            </a:extLst>
          </p:cNvPr>
          <p:cNvSpPr txBox="1"/>
          <p:nvPr/>
        </p:nvSpPr>
        <p:spPr>
          <a:xfrm>
            <a:off x="2240604" y="44950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FF00"/>
                </a:solidFill>
              </a:rPr>
              <a:t>احسب محيط الشكل </a:t>
            </a:r>
          </a:p>
        </p:txBody>
      </p:sp>
    </p:spTree>
    <p:extLst>
      <p:ext uri="{BB962C8B-B14F-4D97-AF65-F5344CB8AC3E}">
        <p14:creationId xmlns:p14="http://schemas.microsoft.com/office/powerpoint/2010/main" val="24384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2D6D7-6990-FEFD-0953-E32C41C4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A7B1C80-5FE1-E4D2-2FC9-0A660EB82FC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7200" y="457200"/>
            <a:ext cx="365760" cy="36576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AC9F3F45-AA76-DDF2-767B-75F5AA6D93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22960" y="457200"/>
            <a:ext cx="365760" cy="36576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8AB8DC31-0415-4027-EEFE-B7EC271486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flipH="1">
            <a:off x="8321040" y="4343400"/>
            <a:ext cx="365760" cy="365760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FD06C045-79E3-50E0-884D-2192FFF9E3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flipV="1">
            <a:off x="7955280" y="4343400"/>
            <a:ext cx="365760" cy="36576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15BA6633-4DAF-D086-CAAC-097022E29F47}"/>
              </a:ext>
            </a:extLst>
          </p:cNvPr>
          <p:cNvSpPr/>
          <p:nvPr/>
        </p:nvSpPr>
        <p:spPr>
          <a:xfrm>
            <a:off x="457200" y="1874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4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574C5C37-2B9F-EDEE-DA03-DF3109C1C701}"/>
              </a:ext>
            </a:extLst>
          </p:cNvPr>
          <p:cNvSpPr/>
          <p:nvPr/>
        </p:nvSpPr>
        <p:spPr>
          <a:xfrm>
            <a:off x="457200" y="2697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88DFB0B1-BD39-FF35-A5CF-A0A1BE1E3D60}"/>
              </a:ext>
            </a:extLst>
          </p:cNvPr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EED6CEA3-D7E8-23C1-4A5C-2D6145029377}"/>
              </a:ext>
            </a:extLst>
          </p:cNvPr>
          <p:cNvSpPr/>
          <p:nvPr/>
        </p:nvSpPr>
        <p:spPr>
          <a:xfrm>
            <a:off x="366408" y="409331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ar-SA" sz="2000" b="1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الذكاء العماني 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A69F71A5-6167-722C-64E5-22122A09E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6300" y="1255922"/>
            <a:ext cx="2618401" cy="2243036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A1E3202-5127-CD86-EEDD-99AB117EA8A5}"/>
              </a:ext>
            </a:extLst>
          </p:cNvPr>
          <p:cNvSpPr txBox="1"/>
          <p:nvPr/>
        </p:nvSpPr>
        <p:spPr>
          <a:xfrm>
            <a:off x="2286000" y="37333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FF00"/>
                </a:solidFill>
              </a:rPr>
              <a:t>احسب محيط الشكل </a:t>
            </a:r>
          </a:p>
        </p:txBody>
      </p:sp>
    </p:spTree>
    <p:extLst>
      <p:ext uri="{BB962C8B-B14F-4D97-AF65-F5344CB8AC3E}">
        <p14:creationId xmlns:p14="http://schemas.microsoft.com/office/powerpoint/2010/main" val="307913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509</Words>
  <Application>Microsoft Office PowerPoint</Application>
  <PresentationFormat>عرض على الشاشة (16:9)</PresentationFormat>
  <Paragraphs>88</Paragraphs>
  <Slides>22</Slides>
  <Notes>22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5" baseType="lpstr">
      <vt:lpstr>Arial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Direction Marking Framework</dc:title>
  <dc:subject>PptxGenJS Presentation</dc:subject>
  <dc:creator>Aghandoura</dc:creator>
  <cp:lastModifiedBy>عباس غندوره</cp:lastModifiedBy>
  <cp:revision>27</cp:revision>
  <dcterms:created xsi:type="dcterms:W3CDTF">2026-07-04T03:10:06Z</dcterms:created>
  <dcterms:modified xsi:type="dcterms:W3CDTF">2026-07-05T09:51:25Z</dcterms:modified>
</cp:coreProperties>
</file>