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2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2E6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7FE9-B440-4990-AD50-ECAF4CA76ED8}" type="datetimeFigureOut">
              <a:rPr lang="ar-SA" smtClean="0"/>
              <a:pPr/>
              <a:t>04/10/1431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A3E2-53DB-4DA1-8A92-F8A841ECBE2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3571868" y="1571612"/>
            <a:ext cx="457203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شرح للمعامل الخاصة ببرنامج</a:t>
            </a:r>
            <a:endParaRPr lang="ar-SA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AlHor" pitchFamily="18" charset="-78"/>
              <a:cs typeface="ae_AlHor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143372" y="4500570"/>
            <a:ext cx="3643338" cy="584775"/>
          </a:xfrm>
          <a:prstGeom prst="rect">
            <a:avLst/>
          </a:prstGeom>
          <a:noFill/>
        </p:spPr>
        <p:txBody>
          <a:bodyPr wrap="square" rtlCol="1">
            <a:prstTxWarp prst="textStop">
              <a:avLst/>
            </a:prstTxWarp>
            <a:spAutoFit/>
          </a:bodyPr>
          <a:lstStyle/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في مقرر الصف الأول ثانوي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572000" y="3143248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uvenir Lt BT" pitchFamily="18" charset="0"/>
                <a:cs typeface="Medina Lt BT" pitchFamily="2" charset="-78"/>
              </a:rPr>
              <a:t>Geometer’s Sketchpad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uvenir Lt BT" pitchFamily="18" charset="0"/>
              <a:cs typeface="Medina Lt B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رابط كسهم مستقيم 3"/>
          <p:cNvCxnSpPr/>
          <p:nvPr/>
        </p:nvCxnSpPr>
        <p:spPr>
          <a:xfrm flipV="1">
            <a:off x="1214414" y="1643050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>
            <a:off x="4500562" y="2714620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785786" y="785794"/>
            <a:ext cx="3286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لتحديد النقطة </a:t>
            </a:r>
            <a:r>
              <a:rPr lang="en-US" sz="2400" b="1" dirty="0" smtClean="0">
                <a:solidFill>
                  <a:srgbClr val="FF0000"/>
                </a:solidFill>
                <a:cs typeface="Traditional Arabic" pitchFamily="2" charset="-78"/>
              </a:rPr>
              <a:t>B </a:t>
            </a:r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 نختار أداة النقطة </a:t>
            </a:r>
            <a:endParaRPr lang="ar-SA" sz="24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rot="10800000">
            <a:off x="214282" y="78579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214810" y="1643050"/>
            <a:ext cx="31432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نختار الموضع المناسب على القطعة المستقيمة وليكن هنا </a:t>
            </a:r>
            <a:endParaRPr lang="ar-SA" sz="2000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3000364" y="2143116"/>
            <a:ext cx="257176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1928794" y="2285992"/>
            <a:ext cx="44291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70C0"/>
                </a:solidFill>
              </a:rPr>
              <a:t>نتبع ما سبق توضيحه لتسمية النقطة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>
            <a:off x="2857488" y="2786058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45433" t="53974" r="46803" b="43478"/>
          <a:stretch>
            <a:fillRect/>
          </a:stretch>
        </p:blipFill>
        <p:spPr bwMode="auto">
          <a:xfrm>
            <a:off x="4929190" y="3500438"/>
            <a:ext cx="3571900" cy="66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1500166" y="1428736"/>
            <a:ext cx="50006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لإيجاد </a:t>
            </a:r>
            <a:r>
              <a:rPr lang="en-US" sz="2400" b="1" dirty="0" smtClean="0"/>
              <a:t>AB</a:t>
            </a:r>
            <a:r>
              <a:rPr lang="ar-SA" sz="2400" b="1" dirty="0" smtClean="0"/>
              <a:t> : النقر على أداة السهم</a:t>
            </a:r>
          </a:p>
          <a:p>
            <a:r>
              <a:rPr lang="ar-SA" sz="2400" b="1" dirty="0" smtClean="0"/>
              <a:t>ثم تحديد النقطة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b="1" dirty="0" smtClean="0"/>
              <a:t> </a:t>
            </a:r>
            <a:r>
              <a:rPr lang="ar-SA" sz="2400" b="1" dirty="0" smtClean="0"/>
              <a:t> ثم </a:t>
            </a:r>
            <a:r>
              <a:rPr lang="en-US" sz="2400" b="1" dirty="0" smtClean="0">
                <a:solidFill>
                  <a:srgbClr val="FF0000"/>
                </a:solidFill>
              </a:rPr>
              <a:t>Ctrl</a:t>
            </a:r>
            <a:r>
              <a:rPr lang="ar-SA" sz="2400" b="1" dirty="0" smtClean="0"/>
              <a:t> مع </a:t>
            </a:r>
            <a:r>
              <a:rPr lang="en-US" sz="2400" b="1" dirty="0" smtClean="0">
                <a:solidFill>
                  <a:srgbClr val="0070C0"/>
                </a:solidFill>
              </a:rPr>
              <a:t>A</a:t>
            </a:r>
            <a:endParaRPr lang="ar-SA" sz="2400" b="1" dirty="0">
              <a:solidFill>
                <a:srgbClr val="0070C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214282" y="642918"/>
            <a:ext cx="328614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/>
          <p:nvPr/>
        </p:nvCxnSpPr>
        <p:spPr>
          <a:xfrm rot="10800000">
            <a:off x="2571736" y="57148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 flipH="1" flipV="1">
            <a:off x="785786" y="357166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3143240" y="1571612"/>
            <a:ext cx="40719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وبنفس الطريقة يتم إيجاد </a:t>
            </a:r>
            <a:r>
              <a:rPr lang="en-US" sz="2800" b="1" dirty="0" smtClean="0">
                <a:solidFill>
                  <a:srgbClr val="0070C0"/>
                </a:solidFill>
              </a:rPr>
              <a:t>BC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3286116" y="2071678"/>
            <a:ext cx="292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C3399"/>
                </a:solidFill>
              </a:rPr>
              <a:t>وكذلك </a:t>
            </a:r>
            <a:r>
              <a:rPr lang="en-US" sz="2800" b="1" dirty="0" smtClean="0">
                <a:solidFill>
                  <a:srgbClr val="CC3399"/>
                </a:solidFill>
              </a:rPr>
              <a:t>CA</a:t>
            </a:r>
            <a:endParaRPr lang="ar-SA" sz="2800" b="1" dirty="0">
              <a:solidFill>
                <a:srgbClr val="CC3399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43042" y="3929066"/>
            <a:ext cx="37147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لتحريك النقطة يتم اختيار أداة السهم</a:t>
            </a:r>
          </a:p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ثم سحب النقطة يميناً أو يساراً</a:t>
            </a:r>
            <a:endParaRPr lang="ar-SA" sz="2400" b="1" dirty="0">
              <a:solidFill>
                <a:schemeClr val="accent5">
                  <a:lumMod val="75000"/>
                </a:schemeClr>
              </a:solidFill>
              <a:cs typeface="Traditional Arabic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6200000" flipV="1">
            <a:off x="35687" y="821513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2643174" y="278605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17969 -0.000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7222 -0.000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4929190" y="2285992"/>
            <a:ext cx="371477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أما لإضافة مؤثرات حركية للنقطة</a:t>
            </a:r>
          </a:p>
          <a:p>
            <a:pPr algn="ctr"/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فبتحديد النقطة ثم بزر </a:t>
            </a:r>
            <a:r>
              <a:rPr lang="ar-SA" sz="2400" b="1" dirty="0" err="1" smtClean="0">
                <a:solidFill>
                  <a:srgbClr val="CC3399"/>
                </a:solidFill>
                <a:cs typeface="Traditional Arabic" pitchFamily="2" charset="-78"/>
              </a:rPr>
              <a:t>الماوس</a:t>
            </a:r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 الأيمن</a:t>
            </a:r>
          </a:p>
          <a:p>
            <a:pPr algn="ctr"/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اختيار ( تحريك نقطة )</a:t>
            </a:r>
            <a:endParaRPr lang="ar-SA" sz="2400" b="1" dirty="0">
              <a:solidFill>
                <a:srgbClr val="CC3399"/>
              </a:solidFill>
              <a:cs typeface="Traditional Arabic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929190" y="3857628"/>
            <a:ext cx="37147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ويمكن التحكم بسرعة الحركة من خلال نافذة تحريك النقطة </a:t>
            </a:r>
            <a:endParaRPr lang="ar-SA" sz="24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rot="10800000" flipV="1">
            <a:off x="3857620" y="3286124"/>
            <a:ext cx="192882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0508" t="15000" r="29687" b="26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2357422" y="4071942"/>
            <a:ext cx="64294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قامت بإعداد العمل مشرفة الرياضيات </a:t>
            </a:r>
          </a:p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مشاعل </a:t>
            </a:r>
            <a:r>
              <a:rPr lang="ar-SA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العبيكان</a:t>
            </a:r>
            <a:endParaRPr lang="ar-SA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428860" y="1643050"/>
            <a:ext cx="64294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تحت إشراف الأستاذ </a:t>
            </a: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/</a:t>
            </a:r>
          </a:p>
          <a:p>
            <a:pPr algn="ctr"/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حامد </a:t>
            </a:r>
            <a:r>
              <a:rPr lang="ar-S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العلوني</a:t>
            </a:r>
            <a:endParaRPr lang="ar-SA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رئيس فريق خبراء التطوير المهني للرياضيات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70313"/>
          <a:stretch>
            <a:fillRect/>
          </a:stretch>
        </p:blipFill>
        <p:spPr bwMode="auto">
          <a:xfrm>
            <a:off x="0" y="0"/>
            <a:ext cx="271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2857488" y="571480"/>
            <a:ext cx="328614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المستقيم يحدد من خلال نقطتين .. إذاً نختار أداة النقطة </a:t>
            </a:r>
          </a:p>
          <a:p>
            <a:pPr algn="ctr"/>
            <a:r>
              <a:rPr lang="ar-SA" sz="2000" b="1" dirty="0" smtClean="0"/>
              <a:t>ثم نحدد نقطتين في أي موقع نختاره </a:t>
            </a:r>
            <a:endParaRPr lang="ar-SA" sz="2000" b="1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214282" y="785794"/>
            <a:ext cx="285752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285720" y="1357298"/>
            <a:ext cx="250033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ثم نختار أداة السهم لتنشيط النقطتين بتحديد النقطة الأولى ثم </a:t>
            </a:r>
            <a:r>
              <a:rPr lang="en-US" sz="2000" b="1" dirty="0" smtClean="0">
                <a:solidFill>
                  <a:srgbClr val="FF0000"/>
                </a:solidFill>
              </a:rPr>
              <a:t>Ctrl</a:t>
            </a:r>
            <a:r>
              <a:rPr lang="ar-SA" sz="2000" b="1" dirty="0" smtClean="0">
                <a:solidFill>
                  <a:srgbClr val="FF0000"/>
                </a:solidFill>
              </a:rPr>
              <a:t> مع تحديد النقطة الثانية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rot="16200000" flipV="1">
            <a:off x="107125" y="678637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رابط كسهم مستقيم 3"/>
          <p:cNvCxnSpPr/>
          <p:nvPr/>
        </p:nvCxnSpPr>
        <p:spPr>
          <a:xfrm rot="10800000">
            <a:off x="2214546" y="1285860"/>
            <a:ext cx="164307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500562" y="1285860"/>
            <a:ext cx="35719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لرسم مستقيم مواز لهذا المستقيم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نحدد نقطة خارج هذا المستقيم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214282" y="857232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رابط كسهم مستقيم 3"/>
          <p:cNvCxnSpPr/>
          <p:nvPr/>
        </p:nvCxnSpPr>
        <p:spPr>
          <a:xfrm rot="10800000">
            <a:off x="214282" y="571480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3857620" y="1357298"/>
            <a:ext cx="32147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Traditional Arabic" pitchFamily="2" charset="-78"/>
              </a:rPr>
              <a:t>يتم تنشيط النقطة الخارجية مع النقطتين على المستقيم باستمرار الضغط على </a:t>
            </a:r>
            <a:r>
              <a:rPr lang="en-US" sz="2400" b="1" dirty="0" smtClean="0">
                <a:cs typeface="Traditional Arabic" pitchFamily="2" charset="-78"/>
              </a:rPr>
              <a:t>Ctrl</a:t>
            </a:r>
            <a:endParaRPr lang="ar-SA" sz="2400" b="1" dirty="0"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رابط كسهم مستقيم 3"/>
          <p:cNvCxnSpPr/>
          <p:nvPr/>
        </p:nvCxnSpPr>
        <p:spPr>
          <a:xfrm rot="10800000" flipV="1">
            <a:off x="2143108" y="1285860"/>
            <a:ext cx="221457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286248" y="1214422"/>
            <a:ext cx="28575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نحدد النقطتين </a:t>
            </a:r>
            <a:r>
              <a:rPr lang="en-US" sz="2000" b="1" dirty="0" smtClean="0"/>
              <a:t>E </a:t>
            </a:r>
            <a:r>
              <a:rPr lang="ar-SA" sz="2000" b="1" dirty="0" smtClean="0"/>
              <a:t> و </a:t>
            </a:r>
            <a:r>
              <a:rPr lang="en-US" sz="2000" b="1" dirty="0" smtClean="0"/>
              <a:t>F</a:t>
            </a:r>
            <a:r>
              <a:rPr lang="ar-SA" sz="2000" b="1" dirty="0" smtClean="0"/>
              <a:t> بالطرق التي سبق توضيحها سابقاً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رابط كسهم مستقيم 3"/>
          <p:cNvCxnSpPr/>
          <p:nvPr/>
        </p:nvCxnSpPr>
        <p:spPr>
          <a:xfrm rot="10800000">
            <a:off x="2143108" y="1285860"/>
            <a:ext cx="278608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4929190" y="1857364"/>
            <a:ext cx="27146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بعد تنشيط النقطتين نختار من </a:t>
            </a:r>
          </a:p>
          <a:p>
            <a:pPr algn="ctr"/>
            <a:r>
              <a:rPr lang="ar-S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( إنشاء )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الخيار : </a:t>
            </a:r>
            <a:r>
              <a:rPr lang="ar-SA" sz="2400" b="1" dirty="0" smtClean="0">
                <a:solidFill>
                  <a:srgbClr val="0070C0"/>
                </a:solidFill>
                <a:cs typeface="Traditional Arabic" pitchFamily="2" charset="-78"/>
              </a:rPr>
              <a:t>مستقيم</a:t>
            </a:r>
            <a:endParaRPr lang="ar-SA" sz="2400" b="1" dirty="0">
              <a:solidFill>
                <a:srgbClr val="0070C0"/>
              </a:solidFill>
              <a:cs typeface="Traditional Arabic" pitchFamily="2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5286380" y="2571744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تتم تسمية النقطتين </a:t>
            </a:r>
            <a:r>
              <a:rPr lang="en-US" sz="2400" b="1" dirty="0" smtClean="0"/>
              <a:t>H</a:t>
            </a:r>
            <a:r>
              <a:rPr lang="ar-SA" sz="2400" b="1" dirty="0" smtClean="0"/>
              <a:t> و </a:t>
            </a:r>
            <a:r>
              <a:rPr lang="en-US" sz="2400" b="1" dirty="0" smtClean="0"/>
              <a:t>G</a:t>
            </a:r>
          </a:p>
          <a:p>
            <a:r>
              <a:rPr lang="ar-SA" sz="2400" b="1" dirty="0" smtClean="0"/>
              <a:t>بنفس الطرق </a:t>
            </a:r>
            <a:r>
              <a:rPr lang="ar-SA" sz="2400" b="1" dirty="0" err="1" smtClean="0"/>
              <a:t>الآنف</a:t>
            </a:r>
            <a:r>
              <a:rPr lang="ar-SA" sz="2400" b="1" dirty="0" smtClean="0"/>
              <a:t> ذكرها</a:t>
            </a:r>
            <a:endParaRPr lang="ar-SA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286380" y="3857628"/>
            <a:ext cx="3357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2" charset="-78"/>
              </a:rPr>
              <a:t>ولإيجاد قياس أي زاوية لا بد من تحديد 3 نقاط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10800000" flipV="1">
            <a:off x="4857752" y="2857496"/>
            <a:ext cx="42862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 flipH="1" flipV="1">
            <a:off x="4107653" y="3536157"/>
            <a:ext cx="571504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3750463" y="2178835"/>
            <a:ext cx="571504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 flipV="1">
            <a:off x="2571736" y="571480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5400000" flipH="1" flipV="1">
            <a:off x="714348" y="428604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4786314" y="2857496"/>
            <a:ext cx="3714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وبنفس الطريقة نوجد قياس  بقية الزوايا</a:t>
            </a:r>
            <a:endParaRPr lang="ar-SA" sz="24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781" t="36562" r="43164" b="23125"/>
          <a:stretch>
            <a:fillRect/>
          </a:stretch>
        </p:blipFill>
        <p:spPr bwMode="auto">
          <a:xfrm rot="20696543">
            <a:off x="5135152" y="435238"/>
            <a:ext cx="3714776" cy="275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0508" t="15000" r="29687" b="26875"/>
          <a:stretch>
            <a:fillRect/>
          </a:stretch>
        </p:blipFill>
        <p:spPr bwMode="auto">
          <a:xfrm>
            <a:off x="857224" y="642918"/>
            <a:ext cx="3714744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2851" t="16875" r="45508" b="40000"/>
          <a:stretch>
            <a:fillRect/>
          </a:stretch>
        </p:blipFill>
        <p:spPr bwMode="auto">
          <a:xfrm>
            <a:off x="1285852" y="3929066"/>
            <a:ext cx="3428992" cy="255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4786314" y="4643446"/>
            <a:ext cx="3898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Traditional Arabic" pitchFamily="2" charset="-78"/>
              </a:rPr>
              <a:t>الفصل الدراسي الأول</a:t>
            </a:r>
            <a:endParaRPr lang="ar-SA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2851" t="16875" r="45508" b="40000"/>
          <a:stretch>
            <a:fillRect/>
          </a:stretch>
        </p:blipFill>
        <p:spPr bwMode="auto">
          <a:xfrm>
            <a:off x="0" y="0"/>
            <a:ext cx="9144000" cy="681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b="36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214282" y="1214421"/>
            <a:ext cx="857256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 b="3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 b="38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 b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/>
          <p:cNvSpPr txBox="1"/>
          <p:nvPr/>
        </p:nvSpPr>
        <p:spPr>
          <a:xfrm>
            <a:off x="4286248" y="928670"/>
            <a:ext cx="442915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>
                <a:cs typeface="Traditional Arabic" pitchFamily="2" charset="-78"/>
              </a:rPr>
              <a:t>لإلغاء تنشيط العنصر ننقر نقرة واحدة خارج الرسم</a:t>
            </a:r>
            <a:endParaRPr lang="ar-SA" sz="2400" b="1" dirty="0"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 b="31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كسهم مستقيم 2"/>
          <p:cNvCxnSpPr/>
          <p:nvPr/>
        </p:nvCxnSpPr>
        <p:spPr>
          <a:xfrm rot="10800000">
            <a:off x="214282" y="1571612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مربع نص 3"/>
          <p:cNvSpPr txBox="1"/>
          <p:nvPr/>
        </p:nvSpPr>
        <p:spPr>
          <a:xfrm>
            <a:off x="500034" y="2143116"/>
            <a:ext cx="171451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cs typeface="Traditional Arabic" pitchFamily="2" charset="-78"/>
              </a:rPr>
              <a:t>لتحديد مسمى كل نقطة ننقر على أداة النص </a:t>
            </a:r>
            <a:endParaRPr lang="ar-SA" sz="2000" b="1" dirty="0"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357158" y="2071678"/>
            <a:ext cx="228601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cs typeface="Traditional Arabic" pitchFamily="2" charset="-78"/>
              </a:rPr>
              <a:t>نضع المؤشر على النقطة فتتم تسميتها مباشرة .. وبالمثل بقية النقاط </a:t>
            </a:r>
            <a:endParaRPr lang="ar-SA" sz="2000" b="1" dirty="0">
              <a:cs typeface="Traditional Arabic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V="1">
            <a:off x="1928794" y="1428736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b="3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4214810" y="3643314"/>
            <a:ext cx="42862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ملاحظة : يمكن تغيير مسمى النقطة بالنقر مرتين</a:t>
            </a:r>
          </a:p>
          <a:p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فتظهر النافذة التالية </a:t>
            </a:r>
            <a:endParaRPr lang="ar-SA" sz="24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 l="36328" t="21562" r="36719" b="47500"/>
          <a:stretch>
            <a:fillRect/>
          </a:stretch>
        </p:blipFill>
        <p:spPr bwMode="auto">
          <a:xfrm>
            <a:off x="2143108" y="928670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رابط كسهم مستقيم 9"/>
          <p:cNvCxnSpPr/>
          <p:nvPr/>
        </p:nvCxnSpPr>
        <p:spPr>
          <a:xfrm flipV="1">
            <a:off x="1285852" y="2000240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214282" y="3071810"/>
            <a:ext cx="1571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cs typeface="Traditional Arabic" pitchFamily="2" charset="-78"/>
              </a:rPr>
              <a:t>كتابة المسمى الجديد للنقطة</a:t>
            </a:r>
            <a:endParaRPr lang="ar-SA" sz="2000" b="1" dirty="0">
              <a:cs typeface="Traditional Arabic" pitchFamily="2" charset="-78"/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flipV="1">
            <a:off x="4143372" y="3143248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357158" y="2071678"/>
            <a:ext cx="228601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cs typeface="Traditional Arabic" pitchFamily="2" charset="-78"/>
              </a:rPr>
              <a:t>نضع المؤشر على النقطة فتتم تسميتها مباشرة .. وبالمثل بقية النقاط </a:t>
            </a:r>
            <a:endParaRPr lang="ar-SA" sz="2000" b="1" dirty="0">
              <a:cs typeface="Traditional Arabic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V="1">
            <a:off x="1928794" y="1428736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b="35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40402" t="32243" r="47485" b="58265"/>
          <a:stretch>
            <a:fillRect/>
          </a:stretch>
        </p:blipFill>
        <p:spPr bwMode="auto">
          <a:xfrm>
            <a:off x="5715008" y="428604"/>
            <a:ext cx="321467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ربع نص 13"/>
          <p:cNvSpPr txBox="1"/>
          <p:nvPr/>
        </p:nvSpPr>
        <p:spPr>
          <a:xfrm>
            <a:off x="357158" y="4500570"/>
            <a:ext cx="3857652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Traditional Arabic" pitchFamily="2" charset="-78"/>
              </a:rPr>
              <a:t>لتحديد الارتفاع نستخدم أداة السهم :</a:t>
            </a:r>
          </a:p>
          <a:p>
            <a:pPr algn="ctr"/>
            <a:r>
              <a:rPr lang="ar-SA" sz="2400" b="1" dirty="0" smtClean="0">
                <a:cs typeface="Traditional Arabic" pitchFamily="2" charset="-78"/>
              </a:rPr>
              <a:t>ننقر نقرة واحدة على احد رؤوس المثلث </a:t>
            </a:r>
          </a:p>
          <a:p>
            <a:pPr algn="ctr"/>
            <a:r>
              <a:rPr lang="ar-SA" sz="2400" b="1" dirty="0" smtClean="0">
                <a:cs typeface="Traditional Arabic" pitchFamily="2" charset="-78"/>
              </a:rPr>
              <a:t>والضغط على </a:t>
            </a:r>
            <a:r>
              <a:rPr lang="en-US" sz="2400" b="1" dirty="0" smtClean="0">
                <a:cs typeface="Traditional Arabic" pitchFamily="2" charset="-78"/>
              </a:rPr>
              <a:t>Ctrl</a:t>
            </a:r>
            <a:r>
              <a:rPr lang="ar-SA" sz="2400" b="1" dirty="0" smtClean="0">
                <a:cs typeface="Traditional Arabic" pitchFamily="2" charset="-78"/>
              </a:rPr>
              <a:t> والضلع المقابل لذلك الرأس</a:t>
            </a:r>
            <a:endParaRPr lang="ar-SA" sz="2400" b="1" dirty="0">
              <a:cs typeface="Traditional Arabic" pitchFamily="2" charset="-78"/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rot="16200000" flipV="1">
            <a:off x="-1357354" y="2214554"/>
            <a:ext cx="392909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b="322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كسهم مستقيم 2"/>
          <p:cNvCxnSpPr/>
          <p:nvPr/>
        </p:nvCxnSpPr>
        <p:spPr>
          <a:xfrm rot="16200000" flipV="1">
            <a:off x="928662" y="500042"/>
            <a:ext cx="928694" cy="64294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b="39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5400000" flipH="1" flipV="1">
            <a:off x="250001" y="1678769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5143504" y="3286124"/>
            <a:ext cx="29289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وبنفس الطريقة بقية الارتفاعات</a:t>
            </a:r>
            <a:endParaRPr lang="ar-SA" sz="2400" b="1" dirty="0">
              <a:solidFill>
                <a:srgbClr val="CC3399"/>
              </a:solidFill>
              <a:cs typeface="Traditional Arabic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786314" y="5000636"/>
            <a:ext cx="38576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 smtClean="0">
                <a:solidFill>
                  <a:srgbClr val="FF0000"/>
                </a:solidFill>
                <a:cs typeface="B Titr" pitchFamily="2" charset="-78"/>
              </a:rPr>
              <a:t>لا تنسى النقر خارج الرسم لإلغاء تنشيط العنصر </a:t>
            </a:r>
          </a:p>
          <a:p>
            <a:pPr algn="ctr"/>
            <a:r>
              <a:rPr lang="ar-SA" sz="2000" dirty="0" smtClean="0">
                <a:solidFill>
                  <a:srgbClr val="FF0000"/>
                </a:solidFill>
                <a:cs typeface="B Titr" pitchFamily="2" charset="-78"/>
              </a:rPr>
              <a:t>المرسوم مؤخراً</a:t>
            </a:r>
            <a:endParaRPr lang="ar-SA" sz="20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1571604" y="571480"/>
            <a:ext cx="442915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>
                <a:cs typeface="Traditional Arabic" pitchFamily="2" charset="-78"/>
              </a:rPr>
              <a:t>ننقر على أداة النقطة ثم على </a:t>
            </a:r>
            <a:r>
              <a:rPr lang="ar-SA" sz="2400" b="1" dirty="0" err="1" smtClean="0">
                <a:cs typeface="Traditional Arabic" pitchFamily="2" charset="-78"/>
              </a:rPr>
              <a:t>نقظة</a:t>
            </a:r>
            <a:r>
              <a:rPr lang="ar-SA" sz="2400" b="1" dirty="0" smtClean="0">
                <a:cs typeface="Traditional Arabic" pitchFamily="2" charset="-78"/>
              </a:rPr>
              <a:t> التقاء الارتفاعات ونسميها ( سبق شرح كيفية التسمية )</a:t>
            </a:r>
            <a:endParaRPr lang="ar-SA" sz="2400" b="1" dirty="0">
              <a:cs typeface="Traditional Arabic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142844" y="857232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3500430" y="3857628"/>
            <a:ext cx="364333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يمكننا تغيير مسمى النقطة من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ar-SA" b="1" dirty="0" smtClean="0"/>
              <a:t> إلى </a:t>
            </a:r>
            <a:r>
              <a:rPr lang="ar-SA" b="1" dirty="0" smtClean="0">
                <a:solidFill>
                  <a:srgbClr val="00B050"/>
                </a:solidFill>
              </a:rPr>
              <a:t>( ملتقى الارتفاعات )</a:t>
            </a:r>
            <a:r>
              <a:rPr lang="ar-SA" b="1" dirty="0" smtClean="0"/>
              <a:t> </a:t>
            </a:r>
            <a:r>
              <a:rPr lang="en-US" b="1" dirty="0" smtClean="0"/>
              <a:t> </a:t>
            </a:r>
            <a:r>
              <a:rPr lang="ar-SA" b="1" dirty="0" smtClean="0"/>
              <a:t>بالنقر مرتين على النقطة وكتابة الاسم الجديد في النافذة . </a:t>
            </a:r>
            <a:endParaRPr lang="ar-SA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l="36523" t="21875" r="36524" b="46875"/>
          <a:stretch>
            <a:fillRect/>
          </a:stretch>
        </p:blipFill>
        <p:spPr bwMode="auto">
          <a:xfrm>
            <a:off x="2428860" y="500042"/>
            <a:ext cx="3286148" cy="23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flipV="1">
            <a:off x="1285852" y="1500174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>
            <a:off x="5429256" y="2714620"/>
            <a:ext cx="107157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4000496" y="714356"/>
            <a:ext cx="378621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cs typeface="Traditional Arabic" pitchFamily="2" charset="-78"/>
              </a:rPr>
              <a:t>يمكن إخفاء العمود بالنقر على أداة السهم ثم النقر على العمود المراد إخفاؤه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214282" y="571480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>
            <a:off x="7572396" y="200024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4429124" y="5143512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cs typeface="Traditional Arabic" pitchFamily="2" charset="-78"/>
              </a:rPr>
              <a:t>ثم زر </a:t>
            </a:r>
            <a:r>
              <a:rPr lang="ar-SA" sz="2400" b="1" dirty="0" err="1" smtClean="0">
                <a:cs typeface="Traditional Arabic" pitchFamily="2" charset="-78"/>
              </a:rPr>
              <a:t>الماوس</a:t>
            </a:r>
            <a:r>
              <a:rPr lang="ar-SA" sz="2400" b="1" dirty="0" smtClean="0">
                <a:cs typeface="Traditional Arabic" pitchFamily="2" charset="-78"/>
              </a:rPr>
              <a:t> الأيمن فتظهر قائمة المنسدلة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64844" t="30176" r="23437" b="31601"/>
          <a:stretch>
            <a:fillRect/>
          </a:stretch>
        </p:blipFill>
        <p:spPr bwMode="auto">
          <a:xfrm>
            <a:off x="5929322" y="2143116"/>
            <a:ext cx="10715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رابط كسهم مستقيم 13"/>
          <p:cNvCxnSpPr/>
          <p:nvPr/>
        </p:nvCxnSpPr>
        <p:spPr>
          <a:xfrm rot="10800000">
            <a:off x="6786578" y="3500438"/>
            <a:ext cx="1000132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/>
          <p:cNvSpPr txBox="1"/>
          <p:nvPr/>
        </p:nvSpPr>
        <p:spPr>
          <a:xfrm>
            <a:off x="7715272" y="364331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نختار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7215206" y="4143380"/>
            <a:ext cx="13573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Traditional Arabic" pitchFamily="2" charset="-78"/>
              </a:rPr>
              <a:t>فيختفي العمود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17"/>
          <p:cNvSpPr txBox="1"/>
          <p:nvPr/>
        </p:nvSpPr>
        <p:spPr>
          <a:xfrm>
            <a:off x="4714876" y="1500174"/>
            <a:ext cx="3786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cs typeface="Traditional Arabic" pitchFamily="2" charset="-78"/>
              </a:rPr>
              <a:t>وبنفس الطريقة بقية الأعمدة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 l="40402" t="32243" r="47485" b="58265"/>
          <a:stretch>
            <a:fillRect/>
          </a:stretch>
        </p:blipFill>
        <p:spPr bwMode="auto">
          <a:xfrm>
            <a:off x="5715008" y="428604"/>
            <a:ext cx="321467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20"/>
          <p:cNvSpPr txBox="1"/>
          <p:nvPr/>
        </p:nvSpPr>
        <p:spPr>
          <a:xfrm>
            <a:off x="4929190" y="3143248"/>
            <a:ext cx="385765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Traditional Arabic" pitchFamily="2" charset="-78"/>
              </a:rPr>
              <a:t>مركز الدائرة الداخلية للمثلث هي نقطة التقاء منصفات زواياه الداخلية </a:t>
            </a:r>
            <a:endParaRPr lang="ar-SA" sz="2400" b="1" dirty="0">
              <a:cs typeface="Traditional Arabic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072066" y="4214818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إذاً نبدأ برسم منصفات زوايا المثلث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143504" y="5000636"/>
            <a:ext cx="34290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</a:rPr>
              <a:t>بكم نقطة تتحدد الزاوية ؟</a:t>
            </a:r>
            <a:endParaRPr lang="ar-SA" sz="2400" b="1" dirty="0">
              <a:solidFill>
                <a:srgbClr val="002060"/>
              </a:solidFill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rot="10800000">
            <a:off x="214282" y="642918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500034" y="1285860"/>
            <a:ext cx="20002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  <a:cs typeface="Traditional Arabic" pitchFamily="2" charset="-78"/>
              </a:rPr>
              <a:t>نختار أداة السهم لتحديد النقاط الثلاث </a:t>
            </a:r>
            <a:r>
              <a:rPr lang="en-US" sz="2000" b="1" dirty="0" smtClean="0">
                <a:solidFill>
                  <a:srgbClr val="C00000"/>
                </a:solidFill>
                <a:latin typeface="Cambria" pitchFamily="18" charset="0"/>
                <a:cs typeface="Traditional Arabic" pitchFamily="2" charset="-78"/>
              </a:rPr>
              <a:t>A ,B , C</a:t>
            </a:r>
            <a:endParaRPr lang="ar-SA" sz="2000" b="1" dirty="0">
              <a:solidFill>
                <a:srgbClr val="C00000"/>
              </a:solidFill>
              <a:latin typeface="Cambria" pitchFamily="18" charset="0"/>
              <a:cs typeface="Traditional Arabic" pitchFamily="2" charset="-78"/>
            </a:endParaRPr>
          </a:p>
        </p:txBody>
      </p:sp>
      <p:cxnSp>
        <p:nvCxnSpPr>
          <p:cNvPr id="28" name="رابط كسهم مستقيم 27"/>
          <p:cNvCxnSpPr/>
          <p:nvPr/>
        </p:nvCxnSpPr>
        <p:spPr>
          <a:xfrm rot="10800000">
            <a:off x="1071538" y="357166"/>
            <a:ext cx="171451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5" grpId="0"/>
      <p:bldP spid="16" grpId="0"/>
      <p:bldP spid="18" grpId="0"/>
      <p:bldP spid="21" grpId="0" animBg="1"/>
      <p:bldP spid="22" grpId="0"/>
      <p:bldP spid="23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378225" y="4071942"/>
            <a:ext cx="37657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Traditional Arabic" pitchFamily="2" charset="-78"/>
              </a:rPr>
              <a:t>الفصل الدراسي الثاني</a:t>
            </a:r>
            <a:endParaRPr lang="ar-SA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Traditional Arabic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1094" t="26250" r="33203" b="52187"/>
          <a:stretch>
            <a:fillRect/>
          </a:stretch>
        </p:blipFill>
        <p:spPr bwMode="auto">
          <a:xfrm>
            <a:off x="2214546" y="428604"/>
            <a:ext cx="67553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5976" t="26562" r="37695" b="29375"/>
          <a:stretch>
            <a:fillRect/>
          </a:stretch>
        </p:blipFill>
        <p:spPr bwMode="auto">
          <a:xfrm>
            <a:off x="1214414" y="3357562"/>
            <a:ext cx="4071966" cy="308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رابط كسهم مستقيم 12"/>
          <p:cNvCxnSpPr/>
          <p:nvPr/>
        </p:nvCxnSpPr>
        <p:spPr>
          <a:xfrm flipV="1">
            <a:off x="0" y="1785926"/>
            <a:ext cx="100010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مربع نص 14"/>
          <p:cNvSpPr txBox="1"/>
          <p:nvPr/>
        </p:nvSpPr>
        <p:spPr>
          <a:xfrm>
            <a:off x="5214942" y="1285860"/>
            <a:ext cx="350046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ويتم تحديد منصفي الزاويتين المتبقيتين بنفس الطريقة</a:t>
            </a:r>
            <a:endParaRPr lang="ar-SA" sz="2400" b="1" dirty="0">
              <a:solidFill>
                <a:srgbClr val="CC3399"/>
              </a:solidFill>
              <a:cs typeface="Traditional Arabic" pitchFamily="2" charset="-7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ربع نص 16"/>
          <p:cNvSpPr txBox="1"/>
          <p:nvPr/>
        </p:nvSpPr>
        <p:spPr>
          <a:xfrm>
            <a:off x="5643570" y="3071810"/>
            <a:ext cx="271464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C3399"/>
                </a:solidFill>
              </a:rPr>
              <a:t>نحدد نقطة الالتقاء كما سبق تحديد ملتقى الارتفاعات وتعاد تسمية النقطة وإخفاء المنصفات كما سبق شرحه</a:t>
            </a:r>
            <a:endParaRPr lang="ar-SA" sz="20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0402" t="32243" r="47485" b="58265"/>
          <a:stretch>
            <a:fillRect/>
          </a:stretch>
        </p:blipFill>
        <p:spPr bwMode="auto">
          <a:xfrm>
            <a:off x="5715008" y="428604"/>
            <a:ext cx="321467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4929190" y="3500438"/>
            <a:ext cx="385765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Traditional Arabic" pitchFamily="2" charset="-78"/>
              </a:rPr>
              <a:t>مركز المثلث هو نقطة التقاء القطع المتوسطة فيه</a:t>
            </a:r>
            <a:endParaRPr lang="ar-SA" sz="2400" b="1" dirty="0">
              <a:cs typeface="Traditional Arabic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00364" y="4786322"/>
            <a:ext cx="43577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كيف نرسم القطعة المتوسطة في مثلث ؟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500034" y="571480"/>
            <a:ext cx="3143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1) ننقر على أداة التحديد</a:t>
            </a:r>
            <a:endParaRPr lang="ar-SA" sz="2400" b="1" dirty="0">
              <a:solidFill>
                <a:srgbClr val="CC3399"/>
              </a:solidFill>
              <a:cs typeface="Traditional Arabic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142844" y="571480"/>
            <a:ext cx="1143008" cy="214314"/>
          </a:xfrm>
          <a:prstGeom prst="straightConnector1">
            <a:avLst/>
          </a:prstGeom>
          <a:ln w="381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285720" y="1643050"/>
            <a:ext cx="23574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نحدد الضلع وليكن </a:t>
            </a:r>
            <a:r>
              <a:rPr lang="en-US" sz="2400" b="1" dirty="0" smtClean="0">
                <a:solidFill>
                  <a:srgbClr val="CC3399"/>
                </a:solidFill>
                <a:cs typeface="Traditional Arabic" pitchFamily="2" charset="-78"/>
              </a:rPr>
              <a:t>BC</a:t>
            </a:r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 </a:t>
            </a:r>
          </a:p>
          <a:p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ثم النقر على </a:t>
            </a:r>
            <a:r>
              <a:rPr lang="ar-SA" sz="2400" b="1" dirty="0" smtClean="0">
                <a:cs typeface="Traditional Arabic" pitchFamily="2" charset="-78"/>
              </a:rPr>
              <a:t>( إنشاء )</a:t>
            </a:r>
            <a:endParaRPr lang="ar-SA" sz="2400" b="1" dirty="0">
              <a:cs typeface="Traditional Arabic" pitchFamily="2" charset="-78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5400000" flipH="1" flipV="1">
            <a:off x="142844" y="1214422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b="343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رابط كسهم مستقيم 11"/>
          <p:cNvCxnSpPr/>
          <p:nvPr/>
        </p:nvCxnSpPr>
        <p:spPr>
          <a:xfrm rot="10800000">
            <a:off x="2143108" y="642918"/>
            <a:ext cx="164307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ربع نص 13"/>
          <p:cNvSpPr txBox="1"/>
          <p:nvPr/>
        </p:nvSpPr>
        <p:spPr>
          <a:xfrm>
            <a:off x="714348" y="1785926"/>
            <a:ext cx="250033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النقر على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Ctrl</a:t>
            </a:r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 في لوحة </a:t>
            </a:r>
          </a:p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المفاتيح والنقطة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A</a:t>
            </a:r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 في المثلث</a:t>
            </a:r>
          </a:p>
          <a:p>
            <a:pPr algn="ctr"/>
            <a:r>
              <a:rPr lang="ar-SA" sz="20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ثم </a:t>
            </a:r>
            <a:r>
              <a:rPr lang="ar-SA" sz="2000" b="1" dirty="0" smtClean="0">
                <a:solidFill>
                  <a:srgbClr val="FF0000"/>
                </a:solidFill>
                <a:cs typeface="Traditional Arabic" pitchFamily="2" charset="-78"/>
              </a:rPr>
              <a:t>( إنشاء )</a:t>
            </a:r>
            <a:endParaRPr lang="ar-SA" sz="20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cxnSp>
        <p:nvCxnSpPr>
          <p:cNvPr id="16" name="رابط كسهم مستقيم 15"/>
          <p:cNvCxnSpPr/>
          <p:nvPr/>
        </p:nvCxnSpPr>
        <p:spPr>
          <a:xfrm rot="16200000" flipV="1">
            <a:off x="285720" y="1142984"/>
            <a:ext cx="200026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رابط كسهم مستقيم 18"/>
          <p:cNvCxnSpPr/>
          <p:nvPr/>
        </p:nvCxnSpPr>
        <p:spPr>
          <a:xfrm rot="10800000">
            <a:off x="2214546" y="1000108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 b="4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مربع نص 20"/>
          <p:cNvSpPr txBox="1"/>
          <p:nvPr/>
        </p:nvSpPr>
        <p:spPr>
          <a:xfrm>
            <a:off x="4500562" y="785794"/>
            <a:ext cx="385765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C3399"/>
                </a:solidFill>
              </a:rPr>
              <a:t>وبنفس الطريقة يتم إنشاء بقية المتوسطات </a:t>
            </a:r>
            <a:r>
              <a:rPr lang="ar-SA" sz="2000" b="1" dirty="0" err="1" smtClean="0">
                <a:solidFill>
                  <a:srgbClr val="CC3399"/>
                </a:solidFill>
              </a:rPr>
              <a:t>و</a:t>
            </a:r>
            <a:r>
              <a:rPr lang="ar-SA" sz="2000" b="1" dirty="0" smtClean="0">
                <a:solidFill>
                  <a:srgbClr val="CC3399"/>
                </a:solidFill>
              </a:rPr>
              <a:t> تحديدها تسميتها وكذلك إخفاءها .</a:t>
            </a:r>
            <a:endParaRPr lang="ar-SA" sz="2000" b="1" dirty="0">
              <a:solidFill>
                <a:srgbClr val="CC3399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/>
          <a:srcRect l="40402" t="32243" r="47485" b="58265"/>
          <a:stretch>
            <a:fillRect/>
          </a:stretch>
        </p:blipFill>
        <p:spPr bwMode="auto">
          <a:xfrm>
            <a:off x="5715008" y="428604"/>
            <a:ext cx="321467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مربع نص 24"/>
          <p:cNvSpPr txBox="1"/>
          <p:nvPr/>
        </p:nvSpPr>
        <p:spPr>
          <a:xfrm>
            <a:off x="4929190" y="3500438"/>
            <a:ext cx="3857652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Traditional Arabic" pitchFamily="2" charset="-78"/>
              </a:rPr>
              <a:t>مركز الدائرة التي تمر برؤوس المثلث هي نقطة التقاء الأعمدة المنصفة للمثلث</a:t>
            </a:r>
            <a:endParaRPr lang="ar-SA" sz="2400" b="1" dirty="0">
              <a:cs typeface="Traditional Arabic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000364" y="4643446"/>
            <a:ext cx="43577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كيف نرسم الأعمدة المنصفة للمثلث ؟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21" grpId="0"/>
      <p:bldP spid="25" grpId="0" animBg="1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4500562" y="500042"/>
            <a:ext cx="43577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نقاط المنتصف محددة من خلال الخطوات السابقة إذاً نحدد إحدى النقاط والضلع الواقعة عليه باستمرار الضغط على </a:t>
            </a:r>
            <a:r>
              <a:rPr lang="en-US" sz="2400" b="1" dirty="0" smtClean="0"/>
              <a:t>Ctrl</a:t>
            </a:r>
            <a:endParaRPr lang="ar-SA" sz="2400" b="1" dirty="0"/>
          </a:p>
        </p:txBody>
      </p:sp>
      <p:cxnSp>
        <p:nvCxnSpPr>
          <p:cNvPr id="9" name="رابط كسهم مستقيم 8"/>
          <p:cNvCxnSpPr/>
          <p:nvPr/>
        </p:nvCxnSpPr>
        <p:spPr>
          <a:xfrm rot="5400000">
            <a:off x="4071934" y="1428736"/>
            <a:ext cx="2214578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قوس كبير أيمن 9"/>
          <p:cNvSpPr/>
          <p:nvPr/>
        </p:nvSpPr>
        <p:spPr>
          <a:xfrm rot="3325486">
            <a:off x="4176296" y="2465038"/>
            <a:ext cx="857256" cy="278608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/>
          <p:cNvSpPr txBox="1"/>
          <p:nvPr/>
        </p:nvSpPr>
        <p:spPr>
          <a:xfrm>
            <a:off x="571472" y="1357298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ثم </a:t>
            </a:r>
            <a:endParaRPr lang="ar-SA" sz="2800" b="1" dirty="0"/>
          </a:p>
        </p:txBody>
      </p:sp>
      <p:cxnSp>
        <p:nvCxnSpPr>
          <p:cNvPr id="14" name="رابط كسهم مستقيم 13"/>
          <p:cNvCxnSpPr/>
          <p:nvPr/>
        </p:nvCxnSpPr>
        <p:spPr>
          <a:xfrm rot="5400000" flipH="1" flipV="1">
            <a:off x="500034" y="714356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رابط كسهم مستقيم 15"/>
          <p:cNvCxnSpPr/>
          <p:nvPr/>
        </p:nvCxnSpPr>
        <p:spPr>
          <a:xfrm rot="5400000" flipH="1" flipV="1">
            <a:off x="392877" y="1750207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17"/>
          <p:cNvSpPr txBox="1"/>
          <p:nvPr/>
        </p:nvSpPr>
        <p:spPr>
          <a:xfrm>
            <a:off x="5286380" y="1214422"/>
            <a:ext cx="32861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ونكمل بنفس الطريقة لتعيين مركز الدائرة التي تمر برؤوس المثلث</a:t>
            </a:r>
            <a:endParaRPr lang="ar-SA" sz="2800" b="1" dirty="0">
              <a:solidFill>
                <a:schemeClr val="accent2">
                  <a:lumMod val="60000"/>
                  <a:lumOff val="40000"/>
                </a:schemeClr>
              </a:solidFill>
              <a:cs typeface="Traditional Arabic" pitchFamily="2" charset="-78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1" t="46708" r="47415" b="41088"/>
          <a:stretch>
            <a:fillRect/>
          </a:stretch>
        </p:blipFill>
        <p:spPr bwMode="auto">
          <a:xfrm>
            <a:off x="2285984" y="714356"/>
            <a:ext cx="64294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/>
          <a:srcRect l="47818" t="45352" r="47733" b="52388"/>
          <a:stretch>
            <a:fillRect/>
          </a:stretch>
        </p:blipFill>
        <p:spPr bwMode="auto">
          <a:xfrm>
            <a:off x="7286644" y="500042"/>
            <a:ext cx="128588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مربع نص 21"/>
          <p:cNvSpPr txBox="1"/>
          <p:nvPr/>
        </p:nvSpPr>
        <p:spPr>
          <a:xfrm>
            <a:off x="1643042" y="4643446"/>
            <a:ext cx="57150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يتم تحريك أي رأس من رؤوس المثلث بالنقر على أداة السهم</a:t>
            </a:r>
          </a:p>
          <a:p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Traditional Arabic" pitchFamily="2" charset="-78"/>
              </a:rPr>
              <a:t>ثم سحب الرأس في أي الاتجاه الذي يصبح فيه المثلث قائم الزاوية </a:t>
            </a:r>
            <a:endParaRPr lang="ar-SA" sz="2400" b="1" dirty="0">
              <a:solidFill>
                <a:schemeClr val="accent2">
                  <a:lumMod val="60000"/>
                  <a:lumOff val="40000"/>
                </a:schemeClr>
              </a:solidFill>
              <a:cs typeface="Traditional Arabic" pitchFamily="2" charset="-78"/>
            </a:endParaRPr>
          </a:p>
        </p:txBody>
      </p:sp>
      <p:cxnSp>
        <p:nvCxnSpPr>
          <p:cNvPr id="24" name="رابط كسهم مستقيم 23"/>
          <p:cNvCxnSpPr/>
          <p:nvPr/>
        </p:nvCxnSpPr>
        <p:spPr>
          <a:xfrm rot="10800000">
            <a:off x="214282" y="642918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10800000" flipV="1">
            <a:off x="1643042" y="1428736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7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مربع نص 28"/>
          <p:cNvSpPr txBox="1"/>
          <p:nvPr/>
        </p:nvSpPr>
        <p:spPr>
          <a:xfrm>
            <a:off x="3571868" y="4929198"/>
            <a:ext cx="47149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C3399"/>
                </a:solidFill>
                <a:cs typeface="Traditional Arabic" pitchFamily="2" charset="-78"/>
              </a:rPr>
              <a:t>وبنفس الطريقة يتم سحب أحد رؤوس المثلث ليصبح منفرج الزاوية ومختلف الأضلاع</a:t>
            </a:r>
            <a:endParaRPr lang="ar-SA" sz="2800" b="1" dirty="0">
              <a:solidFill>
                <a:srgbClr val="CC3399"/>
              </a:solidFill>
              <a:cs typeface="Traditional Arabic" pitchFamily="2" charset="-78"/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8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/>
      <p:bldP spid="18" grpId="0"/>
      <p:bldP spid="22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57422" y="3000372"/>
            <a:ext cx="46586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A22E6"/>
                </a:solidFill>
                <a:effectLst>
                  <a:reflection blurRad="12700" stA="28000" endPos="45000" dist="1000" dir="5400000" sy="-100000" algn="bl" rotWithShape="0"/>
                </a:effectLst>
                <a:cs typeface="Traditional Arabic" pitchFamily="2" charset="-78"/>
              </a:rPr>
              <a:t>الفصل الدراسي الثاني</a:t>
            </a:r>
            <a:endParaRPr lang="ar-SA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A22E6"/>
              </a:solidFill>
              <a:effectLst>
                <a:reflection blurRad="12700" stA="28000" endPos="45000" dist="1000" dir="5400000" sy="-100000" algn="bl" rotWithShape="0"/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6"/>
          <p:cNvGrpSpPr/>
          <p:nvPr/>
        </p:nvGrpSpPr>
        <p:grpSpPr>
          <a:xfrm>
            <a:off x="1000068" y="785794"/>
            <a:ext cx="8143932" cy="5286412"/>
            <a:chOff x="3357554" y="428604"/>
            <a:chExt cx="5572164" cy="37240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21094" t="26250" r="33203" b="52187"/>
            <a:stretch>
              <a:fillRect/>
            </a:stretch>
          </p:blipFill>
          <p:spPr bwMode="auto">
            <a:xfrm>
              <a:off x="3357554" y="428604"/>
              <a:ext cx="5572164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25781" t="57187" r="30859" b="15625"/>
            <a:stretch>
              <a:fillRect/>
            </a:stretch>
          </p:blipFill>
          <p:spPr bwMode="auto">
            <a:xfrm>
              <a:off x="3500430" y="2080922"/>
              <a:ext cx="528641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714348" y="1928802"/>
            <a:ext cx="5000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cs typeface="Traditional Arabic" pitchFamily="2" charset="-78"/>
              </a:rPr>
              <a:t>لإنشاء مثلث نختار أداة القطعة المستقيمة</a:t>
            </a:r>
            <a:endParaRPr lang="ar-SA" sz="28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0800000">
            <a:off x="214282" y="1357298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Documents and Settings\Laser\سطح المكتب\بدون عنوان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785786" y="785794"/>
            <a:ext cx="32861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لتسمية المثلث نقوم بتحديد كل رأس من رؤوسه على حده ثم النقر على أداة النص </a:t>
            </a:r>
            <a:r>
              <a:rPr lang="en-US" b="1" dirty="0" smtClean="0"/>
              <a:t>A</a:t>
            </a:r>
            <a:endParaRPr lang="ar-SA" b="1" dirty="0"/>
          </a:p>
        </p:txBody>
      </p:sp>
      <p:cxnSp>
        <p:nvCxnSpPr>
          <p:cNvPr id="10" name="رابط كسهم مستقيم 9"/>
          <p:cNvCxnSpPr/>
          <p:nvPr/>
        </p:nvCxnSpPr>
        <p:spPr>
          <a:xfrm rot="10800000" flipV="1">
            <a:off x="142845" y="1285860"/>
            <a:ext cx="714381" cy="2857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714348" y="2071678"/>
            <a:ext cx="34290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وبنفس الطريقة تتم تسمية النقطتين </a:t>
            </a:r>
            <a:r>
              <a:rPr lang="en-US" sz="2000" b="1" dirty="0" smtClean="0"/>
              <a:t>B </a:t>
            </a:r>
            <a:r>
              <a:rPr lang="ar-SA" sz="2000" b="1" dirty="0" smtClean="0"/>
              <a:t> و </a:t>
            </a:r>
            <a:r>
              <a:rPr lang="en-US" sz="2000" b="1" dirty="0" smtClean="0"/>
              <a:t>C</a:t>
            </a:r>
            <a:endParaRPr lang="ar-SA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21094" t="26250" r="33203" b="52187"/>
          <a:stretch>
            <a:fillRect/>
          </a:stretch>
        </p:blipFill>
        <p:spPr bwMode="auto">
          <a:xfrm>
            <a:off x="1928794" y="4357694"/>
            <a:ext cx="58579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1071538" y="714356"/>
            <a:ext cx="2928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C3399"/>
                </a:solidFill>
                <a:cs typeface="Traditional Arabic" pitchFamily="2" charset="-78"/>
              </a:rPr>
              <a:t>لتحديد المحورين المتقاطعين </a:t>
            </a:r>
            <a:r>
              <a:rPr lang="en-US" sz="2000" b="1" dirty="0" smtClean="0">
                <a:solidFill>
                  <a:srgbClr val="CC3399"/>
                </a:solidFill>
                <a:cs typeface="Traditional Arabic" pitchFamily="2" charset="-78"/>
              </a:rPr>
              <a:t>n </a:t>
            </a:r>
            <a:r>
              <a:rPr lang="ar-SA" sz="2000" b="1" dirty="0" smtClean="0">
                <a:solidFill>
                  <a:srgbClr val="CC3399"/>
                </a:solidFill>
                <a:cs typeface="Traditional Arabic" pitchFamily="2" charset="-78"/>
              </a:rPr>
              <a:t> و </a:t>
            </a:r>
            <a:r>
              <a:rPr lang="en-US" sz="2000" b="1" dirty="0" smtClean="0">
                <a:solidFill>
                  <a:srgbClr val="CC3399"/>
                </a:solidFill>
                <a:cs typeface="Traditional Arabic" pitchFamily="2" charset="-78"/>
              </a:rPr>
              <a:t>m </a:t>
            </a:r>
            <a:r>
              <a:rPr lang="ar-SA" sz="2000" b="1" dirty="0" smtClean="0">
                <a:solidFill>
                  <a:srgbClr val="CC3399"/>
                </a:solidFill>
                <a:cs typeface="Traditional Arabic" pitchFamily="2" charset="-78"/>
              </a:rPr>
              <a:t> نختار من أداة القطعة المستقيمة</a:t>
            </a:r>
          </a:p>
          <a:p>
            <a:pPr algn="ctr"/>
            <a:r>
              <a:rPr lang="ar-SA" sz="2000" b="1" dirty="0" smtClean="0">
                <a:solidFill>
                  <a:srgbClr val="CC3399"/>
                </a:solidFill>
                <a:cs typeface="Traditional Arabic" pitchFamily="2" charset="-78"/>
              </a:rPr>
              <a:t>هذا الرمز   </a:t>
            </a:r>
            <a:endParaRPr lang="ar-SA" sz="2000" b="1" dirty="0">
              <a:solidFill>
                <a:srgbClr val="CC3399"/>
              </a:solidFill>
              <a:cs typeface="Traditional Arabic" pitchFamily="2" charset="-78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rot="10800000">
            <a:off x="785786" y="1357298"/>
            <a:ext cx="135732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1500166" y="1785926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C3399"/>
                </a:solidFill>
              </a:rPr>
              <a:t>ويعني ( محور )</a:t>
            </a:r>
            <a:endParaRPr lang="ar-SA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143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5786446" y="1071546"/>
            <a:ext cx="30003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وبعد إنشاء المحورين تتم تسميتهما</a:t>
            </a:r>
          </a:p>
          <a:p>
            <a:pPr algn="ctr"/>
            <a:r>
              <a:rPr lang="ar-SA" sz="2000" b="1" dirty="0" smtClean="0">
                <a:solidFill>
                  <a:schemeClr val="accent5">
                    <a:lumMod val="50000"/>
                  </a:schemeClr>
                </a:solidFill>
              </a:rPr>
              <a:t>كما سبق إيضاحه</a:t>
            </a:r>
            <a:endParaRPr lang="ar-SA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000760" y="2714620"/>
            <a:ext cx="24288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ثم نقوم بتسمية نقطة تقاطعهما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5984" y="2643182"/>
            <a:ext cx="48237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A22E6"/>
                </a:solidFill>
                <a:effectLst>
                  <a:reflection blurRad="12700" stA="28000" endPos="45000" dist="1000" dir="5400000" sy="-100000" algn="bl" rotWithShape="0"/>
                </a:effectLst>
                <a:cs typeface="Traditional Arabic" pitchFamily="2" charset="-78"/>
              </a:rPr>
              <a:t>الفصل الدراسي الأول</a:t>
            </a:r>
            <a:endParaRPr lang="ar-SA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A22E6"/>
              </a:solidFill>
              <a:effectLst>
                <a:reflection blurRad="12700" stA="28000" endPos="45000" dist="1000" dir="5400000" sy="-100000" algn="bl" rotWithShape="0"/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571472" y="2643182"/>
            <a:ext cx="30003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C3399"/>
                </a:solidFill>
              </a:rPr>
              <a:t>لتحديد محور تناظر نظلل أحدهما من خلال أداة السهم</a:t>
            </a:r>
          </a:p>
          <a:p>
            <a:pPr algn="ctr"/>
            <a:r>
              <a:rPr lang="ar-SA" b="1" dirty="0" smtClean="0">
                <a:solidFill>
                  <a:srgbClr val="CC3399"/>
                </a:solidFill>
              </a:rPr>
              <a:t> وليكن المحور </a:t>
            </a:r>
            <a:r>
              <a:rPr lang="en-US" b="1" dirty="0" smtClean="0">
                <a:solidFill>
                  <a:srgbClr val="CC3399"/>
                </a:solidFill>
              </a:rPr>
              <a:t>m</a:t>
            </a:r>
            <a:endParaRPr lang="ar-SA" b="1" dirty="0">
              <a:solidFill>
                <a:srgbClr val="CC3399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rot="16200000" flipH="1">
            <a:off x="2107389" y="3607595"/>
            <a:ext cx="1571636" cy="1357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16200000" flipV="1">
            <a:off x="-428660" y="1285860"/>
            <a:ext cx="2428892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رابط كسهم مستقيم 20"/>
          <p:cNvCxnSpPr/>
          <p:nvPr/>
        </p:nvCxnSpPr>
        <p:spPr>
          <a:xfrm rot="5400000" flipH="1" flipV="1">
            <a:off x="428596" y="571480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10800000">
            <a:off x="2357422" y="642918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4929190" y="4071942"/>
            <a:ext cx="30718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70C0"/>
                </a:solidFill>
              </a:rPr>
              <a:t>ثم نقوم بتظليل المثلث </a:t>
            </a:r>
            <a:r>
              <a:rPr lang="en-US" sz="2000" b="1" dirty="0" smtClean="0">
                <a:solidFill>
                  <a:srgbClr val="0070C0"/>
                </a:solidFill>
              </a:rPr>
              <a:t>ABC</a:t>
            </a:r>
            <a:r>
              <a:rPr lang="ar-SA" sz="2000" b="1" dirty="0" smtClean="0">
                <a:solidFill>
                  <a:srgbClr val="0070C0"/>
                </a:solidFill>
              </a:rPr>
              <a:t> </a:t>
            </a:r>
            <a:endParaRPr lang="ar-SA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كسهم مستقيم 2"/>
          <p:cNvCxnSpPr/>
          <p:nvPr/>
        </p:nvCxnSpPr>
        <p:spPr>
          <a:xfrm rot="5400000" flipH="1" flipV="1">
            <a:off x="535753" y="392885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/>
          <p:nvPr/>
        </p:nvCxnSpPr>
        <p:spPr>
          <a:xfrm rot="16200000" flipV="1">
            <a:off x="2571736" y="200024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6072198" y="928670"/>
            <a:ext cx="26432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وتتم تسمية النقاط باختيار الأداة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</a:rPr>
              <a:t>  ثم النقر على كل رأس من رؤوس المثلث الجديد فتظهر كالتالي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642910" y="1714488"/>
            <a:ext cx="24288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cs typeface="Traditional Arabic" pitchFamily="2" charset="-78"/>
              </a:rPr>
              <a:t>ثم نوجد انعكاس المثلث </a:t>
            </a:r>
            <a:r>
              <a:rPr lang="en-US" sz="2000" b="1" dirty="0" smtClean="0">
                <a:solidFill>
                  <a:srgbClr val="FF0000"/>
                </a:solidFill>
                <a:cs typeface="Traditional Arabic" pitchFamily="2" charset="-78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Tw Cen MT"/>
                <a:cs typeface="Traditional Arabic" pitchFamily="2" charset="-78"/>
              </a:rPr>
              <a:t>´</a:t>
            </a:r>
            <a:r>
              <a:rPr lang="en-US" sz="2000" b="1" dirty="0" smtClean="0">
                <a:solidFill>
                  <a:srgbClr val="FF0000"/>
                </a:solidFill>
                <a:cs typeface="Traditional Arabic" pitchFamily="2" charset="-78"/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  <a:latin typeface="Tw Cen MT"/>
                <a:cs typeface="Traditional Arabic" pitchFamily="2" charset="-78"/>
              </a:rPr>
              <a:t>´</a:t>
            </a:r>
            <a:r>
              <a:rPr lang="en-US" sz="2000" b="1" dirty="0" smtClean="0">
                <a:solidFill>
                  <a:srgbClr val="FF0000"/>
                </a:solidFill>
                <a:cs typeface="Traditional Arabic" pitchFamily="2" charset="-78"/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  <a:latin typeface="Tw Cen MT"/>
                <a:cs typeface="Traditional Arabic" pitchFamily="2" charset="-78"/>
              </a:rPr>
              <a:t>´</a:t>
            </a:r>
            <a:r>
              <a:rPr lang="ar-SA" sz="2000" b="1" dirty="0" smtClean="0">
                <a:solidFill>
                  <a:srgbClr val="FF0000"/>
                </a:solidFill>
                <a:cs typeface="Traditional Arabic" pitchFamily="2" charset="-78"/>
              </a:rPr>
              <a:t> في الخط المستقيم </a:t>
            </a:r>
            <a:r>
              <a:rPr lang="en-US" sz="2000" b="1" dirty="0">
                <a:solidFill>
                  <a:srgbClr val="FF0000"/>
                </a:solidFill>
                <a:cs typeface="Traditional Arabic" pitchFamily="2" charset="-78"/>
              </a:rPr>
              <a:t>n</a:t>
            </a:r>
            <a:r>
              <a:rPr lang="ar-SA" sz="2000" b="1" dirty="0" smtClean="0">
                <a:solidFill>
                  <a:srgbClr val="FF0000"/>
                </a:solidFill>
                <a:cs typeface="Traditional Arabic" pitchFamily="2" charset="-78"/>
              </a:rPr>
              <a:t> بنفس الطريقة</a:t>
            </a:r>
            <a:endParaRPr lang="ar-SA" sz="20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 b="343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ربع نص 9"/>
          <p:cNvSpPr txBox="1"/>
          <p:nvPr/>
        </p:nvSpPr>
        <p:spPr>
          <a:xfrm>
            <a:off x="357158" y="4429132"/>
            <a:ext cx="2857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C3399"/>
                </a:solidFill>
              </a:rPr>
              <a:t>فنحصل على المثلث </a:t>
            </a:r>
            <a:r>
              <a:rPr lang="en-US" sz="2000" b="1" dirty="0" smtClean="0">
                <a:solidFill>
                  <a:srgbClr val="CC3399"/>
                </a:solidFill>
              </a:rPr>
              <a:t>A</a:t>
            </a:r>
            <a:r>
              <a:rPr lang="en-US" sz="2000" b="1" dirty="0" smtClean="0">
                <a:solidFill>
                  <a:srgbClr val="CC3399"/>
                </a:solidFill>
                <a:latin typeface="Tw Cen MT"/>
              </a:rPr>
              <a:t>˝ B˝ C˝</a:t>
            </a:r>
            <a:endParaRPr lang="ar-SA" sz="20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25781" t="69375" r="30859" b="15625"/>
          <a:stretch>
            <a:fillRect/>
          </a:stretch>
        </p:blipFill>
        <p:spPr bwMode="auto">
          <a:xfrm>
            <a:off x="2285984" y="5000636"/>
            <a:ext cx="6643702" cy="14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ربع نص 19"/>
          <p:cNvSpPr txBox="1"/>
          <p:nvPr/>
        </p:nvSpPr>
        <p:spPr>
          <a:xfrm>
            <a:off x="5857884" y="928670"/>
            <a:ext cx="264320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نحدد الزاوية الحادة ( الصغرى ) بتحديد النقاط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 </a:t>
            </a:r>
            <a:r>
              <a:rPr lang="ar-SA" b="1" dirty="0" smtClean="0"/>
              <a:t> ,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/>
              <a:t> </a:t>
            </a:r>
            <a:r>
              <a:rPr lang="ar-SA" b="1" dirty="0" smtClean="0"/>
              <a:t> ,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Tw Cen MT"/>
              </a:rPr>
              <a:t>`</a:t>
            </a:r>
            <a:r>
              <a:rPr lang="ar-SA" b="1" dirty="0" smtClean="0">
                <a:latin typeface="Tw Cen MT"/>
              </a:rPr>
              <a:t> وذلك مع استمرار الضغط على </a:t>
            </a:r>
            <a:r>
              <a:rPr lang="en-US" b="1" dirty="0" smtClean="0">
                <a:latin typeface="Tw Cen MT"/>
              </a:rPr>
              <a:t>Ctrl</a:t>
            </a:r>
            <a:endParaRPr lang="ar-SA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0" y="1071546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  <a:cs typeface="Traditional Arabic" pitchFamily="2" charset="-78"/>
              </a:rPr>
              <a:t>ثم النقر على قياس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cs typeface="Traditional Arabic" pitchFamily="2" charset="-78"/>
            </a:endParaRPr>
          </a:p>
        </p:txBody>
      </p:sp>
      <p:cxnSp>
        <p:nvCxnSpPr>
          <p:cNvPr id="23" name="رابط كسهم مستقيم 22"/>
          <p:cNvCxnSpPr>
            <a:stCxn id="21" idx="0"/>
          </p:cNvCxnSpPr>
          <p:nvPr/>
        </p:nvCxnSpPr>
        <p:spPr>
          <a:xfrm rot="5400000" flipH="1" flipV="1">
            <a:off x="1142992" y="642934"/>
            <a:ext cx="642942" cy="2142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10800000" flipV="1">
            <a:off x="5357818" y="2143116"/>
            <a:ext cx="428628" cy="21431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rot="10800000" flipV="1">
            <a:off x="4429124" y="3143248"/>
            <a:ext cx="571504" cy="4286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5400000">
            <a:off x="4500562" y="1500174"/>
            <a:ext cx="714380" cy="1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رابط كسهم مستقيم 2"/>
          <p:cNvCxnSpPr/>
          <p:nvPr/>
        </p:nvCxnSpPr>
        <p:spPr>
          <a:xfrm flipV="1">
            <a:off x="357158" y="1142984"/>
            <a:ext cx="1143008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8" descr="C:\Documents and Settings\Laser\سطح المكتب\بدون عنوا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-2377"/>
            <a:ext cx="9153525" cy="6869901"/>
          </a:xfrm>
          <a:prstGeom prst="rect">
            <a:avLst/>
          </a:prstGeom>
          <a:noFill/>
        </p:spPr>
      </p:pic>
      <p:sp>
        <p:nvSpPr>
          <p:cNvPr id="10" name="مربع نص 9"/>
          <p:cNvSpPr txBox="1"/>
          <p:nvPr/>
        </p:nvSpPr>
        <p:spPr>
          <a:xfrm>
            <a:off x="357158" y="1714488"/>
            <a:ext cx="321471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C3399"/>
                </a:solidFill>
              </a:rPr>
              <a:t>لإنشاء قطعة مستقيمة من </a:t>
            </a:r>
            <a:r>
              <a:rPr lang="en-US" b="1" dirty="0" smtClean="0">
                <a:solidFill>
                  <a:srgbClr val="CC3399"/>
                </a:solidFill>
              </a:rPr>
              <a:t>A </a:t>
            </a:r>
            <a:r>
              <a:rPr lang="ar-SA" b="1" dirty="0" smtClean="0">
                <a:solidFill>
                  <a:srgbClr val="CC3399"/>
                </a:solidFill>
              </a:rPr>
              <a:t> إلى </a:t>
            </a:r>
            <a:r>
              <a:rPr lang="en-US" b="1" dirty="0" smtClean="0">
                <a:solidFill>
                  <a:srgbClr val="CC3399"/>
                </a:solidFill>
              </a:rPr>
              <a:t>P</a:t>
            </a:r>
            <a:r>
              <a:rPr lang="ar-SA" b="1" dirty="0" smtClean="0">
                <a:solidFill>
                  <a:srgbClr val="CC3399"/>
                </a:solidFill>
              </a:rPr>
              <a:t> نختار أداة القطعة المستقيمة</a:t>
            </a:r>
          </a:p>
          <a:p>
            <a:pPr algn="ctr"/>
            <a:r>
              <a:rPr lang="ar-SA" b="1" dirty="0" smtClean="0">
                <a:solidFill>
                  <a:srgbClr val="CC3399"/>
                </a:solidFill>
              </a:rPr>
              <a:t>ثم ننقر على النقطة </a:t>
            </a:r>
            <a:r>
              <a:rPr lang="en-US" b="1" dirty="0" smtClean="0">
                <a:solidFill>
                  <a:srgbClr val="CC3399"/>
                </a:solidFill>
              </a:rPr>
              <a:t>A</a:t>
            </a:r>
            <a:r>
              <a:rPr lang="ar-SA" b="1" dirty="0" smtClean="0">
                <a:solidFill>
                  <a:srgbClr val="CC3399"/>
                </a:solidFill>
              </a:rPr>
              <a:t> ونصل القطعة الناشئة منها إلى النقطة </a:t>
            </a:r>
            <a:r>
              <a:rPr lang="en-US" b="1" dirty="0" smtClean="0">
                <a:solidFill>
                  <a:srgbClr val="CC3399"/>
                </a:solidFill>
              </a:rPr>
              <a:t>P</a:t>
            </a:r>
            <a:endParaRPr lang="ar-SA" b="1" dirty="0" smtClean="0">
              <a:solidFill>
                <a:srgbClr val="CC3399"/>
              </a:solidFill>
            </a:endParaRPr>
          </a:p>
          <a:p>
            <a:pPr algn="ctr"/>
            <a:endParaRPr lang="ar-SA" b="1" dirty="0">
              <a:solidFill>
                <a:srgbClr val="CC3399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rot="16200000" flipV="1">
            <a:off x="142844" y="150017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57158" y="1785926"/>
            <a:ext cx="24288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وبنفس الطريقة </a:t>
            </a:r>
            <a:r>
              <a:rPr lang="ar-SA" sz="2400" b="1" dirty="0" err="1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ننشيء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 القطعة المستقيمة من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w Cen MT"/>
                <a:cs typeface="Traditional Arabic" pitchFamily="2" charset="-78"/>
              </a:rPr>
              <a:t>˝</a:t>
            </a:r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Tw Cen MT"/>
                <a:cs typeface="Traditional Arabic" pitchFamily="2" charset="-78"/>
              </a:rPr>
              <a:t> إلى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w Cen MT"/>
                <a:cs typeface="Traditional Arabic" pitchFamily="2" charset="-78"/>
              </a:rPr>
              <a:t>P</a:t>
            </a:r>
            <a:endParaRPr lang="ar-SA" sz="2400" b="1" dirty="0">
              <a:solidFill>
                <a:schemeClr val="accent5">
                  <a:lumMod val="75000"/>
                </a:schemeClr>
              </a:solidFill>
              <a:cs typeface="Traditional Arabic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357158" y="2071678"/>
            <a:ext cx="27146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ولقياس الزاوية نختار أداة السهم ثم تحديد النقطة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 وباستمرار الضغط على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Ctrl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 ثم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 ثم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w Cen MT"/>
              </a:rPr>
              <a:t>˝</a:t>
            </a:r>
            <a:endParaRPr lang="ar-S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rot="16200000" flipV="1">
            <a:off x="-214346" y="1071546"/>
            <a:ext cx="150019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5400000">
            <a:off x="5250661" y="2035959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4144166" y="321389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>
            <a:off x="2964645" y="3464719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1571604" y="428604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2928926" y="857232"/>
            <a:ext cx="2000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  <a:cs typeface="Traditional Arabic" pitchFamily="2" charset="-78"/>
              </a:rPr>
              <a:t>ثم ننقر على ( قياس )</a:t>
            </a:r>
            <a:endParaRPr lang="ar-SA" sz="2400" b="1" dirty="0">
              <a:solidFill>
                <a:srgbClr val="00B050"/>
              </a:solidFill>
              <a:cs typeface="Traditional Arabic" pitchFamily="2" charset="-78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V="1">
            <a:off x="571472" y="1142984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6215074" y="1857364"/>
            <a:ext cx="264320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C3399"/>
                </a:solidFill>
              </a:rPr>
              <a:t>ولقياس الزاويتين المتبقيتين لا يشترط إنشاء قطع مستقيمة بل يكفي تحديد 3 نقاط وإتباع الخطوات الخاصة بقياس الزاوية</a:t>
            </a:r>
            <a:endParaRPr lang="ar-SA" sz="20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5781" t="36562" r="43164" b="23125"/>
          <a:stretch>
            <a:fillRect/>
          </a:stretch>
        </p:blipFill>
        <p:spPr bwMode="auto">
          <a:xfrm>
            <a:off x="0" y="0"/>
            <a:ext cx="9144000" cy="678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5500694" y="4071942"/>
            <a:ext cx="2714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C3399"/>
                </a:solidFill>
              </a:rPr>
              <a:t>ولتحريك الشكل نقوم بتحديده أولاً</a:t>
            </a:r>
            <a:endParaRPr lang="ar-SA" sz="20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2071670" y="221455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 flipH="1" flipV="1">
            <a:off x="-32" y="785794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285984" y="7143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000" b="1" dirty="0" smtClean="0">
                <a:solidFill>
                  <a:srgbClr val="CC3399"/>
                </a:solidFill>
              </a:rPr>
              <a:t>ثم ننقر على </a:t>
            </a:r>
          </a:p>
          <a:p>
            <a:pPr algn="ctr"/>
            <a:r>
              <a:rPr lang="ar-SA" sz="2000" b="1" dirty="0" smtClean="0">
                <a:solidFill>
                  <a:srgbClr val="CC3399"/>
                </a:solidFill>
              </a:rPr>
              <a:t>( عرض ) ثم تحريك كعناصر</a:t>
            </a:r>
            <a:endParaRPr lang="ar-SA" sz="20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25976" t="26562" r="37695" b="29375"/>
          <a:stretch>
            <a:fillRect/>
          </a:stretch>
        </p:blipFill>
        <p:spPr bwMode="auto">
          <a:xfrm>
            <a:off x="0" y="0"/>
            <a:ext cx="9144000" cy="693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 l="25976" t="26562" r="37695" b="29375"/>
          <a:stretch>
            <a:fillRect/>
          </a:stretch>
        </p:blipFill>
        <p:spPr bwMode="auto">
          <a:xfrm>
            <a:off x="4714844" y="0"/>
            <a:ext cx="442915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/>
          <p:nvPr/>
        </p:nvCxnSpPr>
        <p:spPr>
          <a:xfrm rot="16200000" flipV="1">
            <a:off x="-71470" y="1357298"/>
            <a:ext cx="157163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785786" y="2928934"/>
            <a:ext cx="2714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نختار أداة المنحنى المغلق لرسم الدائرة</a:t>
            </a:r>
            <a:endParaRPr lang="ar-SA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b="3437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5214942" y="2357430"/>
            <a:ext cx="2714644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C3399"/>
                </a:solidFill>
                <a:cs typeface="Traditional Arabic" pitchFamily="2" charset="-78"/>
              </a:rPr>
              <a:t>نحدد المركز </a:t>
            </a:r>
          </a:p>
          <a:p>
            <a:pPr algn="ctr"/>
            <a:r>
              <a:rPr lang="ar-SA" sz="2800" b="1" dirty="0" smtClean="0">
                <a:solidFill>
                  <a:srgbClr val="CC3399"/>
                </a:solidFill>
                <a:cs typeface="Traditional Arabic" pitchFamily="2" charset="-78"/>
              </a:rPr>
              <a:t>ثم بتحريك </a:t>
            </a:r>
            <a:r>
              <a:rPr lang="ar-SA" sz="2800" b="1" dirty="0" err="1" smtClean="0">
                <a:solidFill>
                  <a:srgbClr val="CC3399"/>
                </a:solidFill>
                <a:cs typeface="Traditional Arabic" pitchFamily="2" charset="-78"/>
              </a:rPr>
              <a:t>الماوس</a:t>
            </a:r>
            <a:r>
              <a:rPr lang="ar-SA" sz="2800" b="1" dirty="0" smtClean="0">
                <a:solidFill>
                  <a:srgbClr val="CC3399"/>
                </a:solidFill>
                <a:cs typeface="Traditional Arabic" pitchFamily="2" charset="-78"/>
              </a:rPr>
              <a:t> نحصل </a:t>
            </a:r>
          </a:p>
          <a:p>
            <a:pPr algn="ctr"/>
            <a:r>
              <a:rPr lang="ar-SA" sz="2800" b="1" dirty="0" smtClean="0">
                <a:solidFill>
                  <a:srgbClr val="CC3399"/>
                </a:solidFill>
                <a:cs typeface="Traditional Arabic" pitchFamily="2" charset="-78"/>
              </a:rPr>
              <a:t>على دائرة بالمساحة التي</a:t>
            </a:r>
          </a:p>
          <a:p>
            <a:pPr algn="ctr"/>
            <a:r>
              <a:rPr lang="ar-SA" sz="2800" b="1" dirty="0" smtClean="0">
                <a:solidFill>
                  <a:srgbClr val="CC3399"/>
                </a:solidFill>
                <a:cs typeface="Traditional Arabic" pitchFamily="2" charset="-78"/>
              </a:rPr>
              <a:t>نختارها</a:t>
            </a:r>
            <a:endParaRPr lang="ar-SA" sz="2800" b="1" dirty="0">
              <a:solidFill>
                <a:srgbClr val="CC3399"/>
              </a:solidFill>
              <a:cs typeface="Traditional Arabic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43438" y="4357694"/>
            <a:ext cx="35004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نسمي المركز </a:t>
            </a:r>
            <a:r>
              <a:rPr lang="en-US" b="1" dirty="0" smtClean="0"/>
              <a:t>W</a:t>
            </a:r>
            <a:r>
              <a:rPr lang="ar-SA" b="1" dirty="0" smtClean="0"/>
              <a:t> بالطريقة التي ذكرت سابقاً</a:t>
            </a:r>
            <a:endParaRPr lang="ar-SA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b="3437"/>
          <a:stretch>
            <a:fillRect/>
          </a:stretch>
        </p:blipFill>
        <p:spPr bwMode="auto">
          <a:xfrm>
            <a:off x="0" y="1142960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ربع نص 9"/>
          <p:cNvSpPr txBox="1"/>
          <p:nvPr/>
        </p:nvSpPr>
        <p:spPr>
          <a:xfrm>
            <a:off x="4643438" y="1714488"/>
            <a:ext cx="26432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نختار أداة القطعة المستقيمة لرسم نصف القطر</a:t>
            </a:r>
            <a:endParaRPr lang="ar-SA" sz="2000" b="1" dirty="0">
              <a:solidFill>
                <a:srgbClr val="FF0000"/>
              </a:solidFill>
            </a:endParaRPr>
          </a:p>
        </p:txBody>
      </p:sp>
      <p:cxnSp>
        <p:nvCxnSpPr>
          <p:cNvPr id="13" name="رابط كسهم مستقيم 12"/>
          <p:cNvCxnSpPr/>
          <p:nvPr/>
        </p:nvCxnSpPr>
        <p:spPr>
          <a:xfrm rot="10800000">
            <a:off x="214282" y="2214554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 b="3437"/>
          <a:stretch>
            <a:fillRect/>
          </a:stretch>
        </p:blipFill>
        <p:spPr bwMode="auto">
          <a:xfrm>
            <a:off x="0" y="1214398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/>
          <p:cNvSpPr txBox="1"/>
          <p:nvPr/>
        </p:nvSpPr>
        <p:spPr>
          <a:xfrm>
            <a:off x="4929190" y="1928802"/>
            <a:ext cx="307183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ثم نسمي الطرف الآخر لنصف القطر </a:t>
            </a:r>
            <a:r>
              <a:rPr lang="en-US" sz="2000" b="1" dirty="0" smtClean="0"/>
              <a:t>X</a:t>
            </a:r>
            <a:endParaRPr lang="ar-SA" sz="20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 b="3437"/>
          <a:stretch>
            <a:fillRect/>
          </a:stretch>
        </p:blipFill>
        <p:spPr bwMode="auto">
          <a:xfrm>
            <a:off x="0" y="128583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128583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رابط كسهم مستقيم 9"/>
          <p:cNvCxnSpPr/>
          <p:nvPr/>
        </p:nvCxnSpPr>
        <p:spPr>
          <a:xfrm rot="5400000" flipH="1" flipV="1">
            <a:off x="250001" y="1821645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 flipH="1" flipV="1">
            <a:off x="214282" y="2786058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b="3437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ربع نص 7"/>
          <p:cNvSpPr txBox="1"/>
          <p:nvPr/>
        </p:nvSpPr>
        <p:spPr>
          <a:xfrm>
            <a:off x="2714612" y="214290"/>
            <a:ext cx="400052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لرسم المماس نحدد القطعة والنقطة </a:t>
            </a:r>
            <a:r>
              <a:rPr lang="en-US" sz="2400" b="1" dirty="0" smtClean="0"/>
              <a:t>X</a:t>
            </a:r>
            <a:endParaRPr lang="ar-SA" sz="2400" b="1" dirty="0" smtClean="0"/>
          </a:p>
          <a:p>
            <a:pPr algn="ctr"/>
            <a:r>
              <a:rPr lang="ar-SA" sz="2400" b="1" dirty="0" smtClean="0"/>
              <a:t>ثم إنشاء</a:t>
            </a:r>
          </a:p>
          <a:p>
            <a:pPr algn="ctr"/>
            <a:r>
              <a:rPr lang="ar-SA" sz="2400" b="1" dirty="0" smtClean="0"/>
              <a:t>ثم عمود</a:t>
            </a:r>
            <a:endParaRPr lang="ar-SA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2285984" y="642918"/>
            <a:ext cx="47149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نعين النقطة </a:t>
            </a:r>
            <a:r>
              <a:rPr lang="en-US" sz="3200" b="1" dirty="0" smtClean="0">
                <a:solidFill>
                  <a:srgbClr val="FF0000"/>
                </a:solidFill>
              </a:rPr>
              <a:t>Y</a:t>
            </a:r>
            <a:endParaRPr lang="ar-SA" sz="3200" b="1" dirty="0">
              <a:solidFill>
                <a:srgbClr val="FF0000"/>
              </a:solidFill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rot="16200000" flipH="1">
            <a:off x="2714612" y="2428868"/>
            <a:ext cx="335758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1571613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1142976" y="571480"/>
            <a:ext cx="61436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نصل بين النقطتين </a:t>
            </a:r>
            <a:r>
              <a:rPr lang="en-US" sz="2400" b="1" dirty="0" smtClean="0">
                <a:solidFill>
                  <a:srgbClr val="FF0000"/>
                </a:solidFill>
              </a:rPr>
              <a:t>W </a:t>
            </a:r>
            <a:r>
              <a:rPr lang="ar-SA" sz="2400" b="1" dirty="0" smtClean="0">
                <a:solidFill>
                  <a:srgbClr val="FF0000"/>
                </a:solidFill>
              </a:rPr>
              <a:t>و 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</a:rPr>
              <a:t>( سبق توضيح كيفية عمل ذلك )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1285852" y="500042"/>
            <a:ext cx="59293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لقياس طول </a:t>
            </a:r>
            <a:r>
              <a:rPr lang="en-US" sz="2400" b="1" dirty="0" smtClean="0">
                <a:solidFill>
                  <a:srgbClr val="CC3399"/>
                </a:solidFill>
                <a:cs typeface="Traditional Arabic" pitchFamily="2" charset="-78"/>
              </a:rPr>
              <a:t>WX</a:t>
            </a:r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 نحدد القطعة بأداة السهم ثم نختار ( قياس )</a:t>
            </a:r>
          </a:p>
          <a:p>
            <a:pPr algn="ctr"/>
            <a:r>
              <a:rPr lang="ar-SA" sz="2400" b="1" dirty="0" smtClean="0">
                <a:solidFill>
                  <a:srgbClr val="CC3399"/>
                </a:solidFill>
                <a:cs typeface="Traditional Arabic" pitchFamily="2" charset="-78"/>
              </a:rPr>
              <a:t>ثم ( الطول )</a:t>
            </a:r>
            <a:endParaRPr lang="ar-SA" sz="2400" b="1" dirty="0">
              <a:solidFill>
                <a:srgbClr val="CC3399"/>
              </a:solidFill>
              <a:cs typeface="Traditional Arabic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857224" y="1785926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>
            <a:off x="2500298" y="1928802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314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1214414" y="1714488"/>
            <a:ext cx="47149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C3399"/>
                </a:solidFill>
                <a:cs typeface="Traditional Arabic" pitchFamily="2" charset="-78"/>
              </a:rPr>
              <a:t>لإنشاء القطعة نستعين بأداة القطعة المستقيمة </a:t>
            </a:r>
            <a:endParaRPr lang="ar-SA" sz="2800" b="1" dirty="0">
              <a:solidFill>
                <a:srgbClr val="CC3399"/>
              </a:solidFill>
              <a:cs typeface="Traditional Arabic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214282" y="1285860"/>
            <a:ext cx="1714512" cy="285752"/>
          </a:xfrm>
          <a:prstGeom prst="straightConnector1">
            <a:avLst/>
          </a:prstGeom>
          <a:ln w="3810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1142976" y="571480"/>
            <a:ext cx="63579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C3399"/>
                </a:solidFill>
              </a:rPr>
              <a:t>وبنفس الطريقة نوجد طول </a:t>
            </a:r>
            <a:r>
              <a:rPr lang="en-US" sz="2400" b="1" dirty="0" smtClean="0">
                <a:solidFill>
                  <a:srgbClr val="CC3399"/>
                </a:solidFill>
              </a:rPr>
              <a:t>WY</a:t>
            </a:r>
            <a:endParaRPr lang="ar-SA" sz="24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 b="3437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b="3437"/>
          <a:stretch>
            <a:fillRect/>
          </a:stretch>
        </p:blipFill>
        <p:spPr bwMode="auto">
          <a:xfrm>
            <a:off x="1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1643042" y="428604"/>
            <a:ext cx="564360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Traditional Arabic" pitchFamily="2" charset="-78"/>
              </a:rPr>
              <a:t>لتحريك النقطة </a:t>
            </a:r>
            <a:r>
              <a:rPr lang="en-US" sz="2400" b="1" dirty="0" smtClean="0">
                <a:cs typeface="Traditional Arabic" pitchFamily="2" charset="-78"/>
              </a:rPr>
              <a:t>Y </a:t>
            </a:r>
            <a:r>
              <a:rPr lang="ar-SA" sz="2400" b="1" dirty="0" smtClean="0">
                <a:cs typeface="Traditional Arabic" pitchFamily="2" charset="-78"/>
              </a:rPr>
              <a:t> نحدد النقطة ثم بزر </a:t>
            </a:r>
            <a:r>
              <a:rPr lang="ar-SA" sz="2400" b="1" dirty="0" err="1" smtClean="0">
                <a:cs typeface="Traditional Arabic" pitchFamily="2" charset="-78"/>
              </a:rPr>
              <a:t>الماوس</a:t>
            </a:r>
            <a:r>
              <a:rPr lang="ar-SA" sz="2400" b="1" dirty="0" smtClean="0">
                <a:cs typeface="Traditional Arabic" pitchFamily="2" charset="-78"/>
              </a:rPr>
              <a:t> الأيمن نختار</a:t>
            </a:r>
          </a:p>
          <a:p>
            <a:pPr algn="ctr"/>
            <a:r>
              <a:rPr lang="ar-SA" sz="2400" b="1" dirty="0" smtClean="0">
                <a:cs typeface="Traditional Arabic" pitchFamily="2" charset="-78"/>
              </a:rPr>
              <a:t>تحريك نقطة </a:t>
            </a:r>
            <a:endParaRPr lang="ar-SA" sz="2400" b="1" dirty="0">
              <a:cs typeface="Traditional Arabic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5715008" y="5429264"/>
            <a:ext cx="135732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 rot="21124522">
            <a:off x="2654048" y="4866027"/>
            <a:ext cx="64294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حامد </a:t>
            </a:r>
            <a:r>
              <a:rPr lang="ar-S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العلوني</a:t>
            </a:r>
            <a:endParaRPr lang="ar-SA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مشاعل </a:t>
            </a:r>
            <a:r>
              <a:rPr lang="ar-S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raditional Arabic" pitchFamily="2" charset="-78"/>
              </a:rPr>
              <a:t>العبيكان</a:t>
            </a:r>
            <a:endParaRPr lang="ar-S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786050" y="1714488"/>
            <a:ext cx="5929327" cy="28162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سبحانك اللهم وبحمدك </a:t>
            </a:r>
          </a:p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أشهد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أن لا إله إلا أنت</a:t>
            </a:r>
          </a:p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أستغفرك وأتوب </a:t>
            </a:r>
            <a:r>
              <a:rPr lang="ar-S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إليك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5286380" y="1857364"/>
            <a:ext cx="321471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Traditional Arabic" pitchFamily="2" charset="-78"/>
              </a:rPr>
              <a:t>نحدد نقطة البداية ثم السحب إلى نقطة النهاية المختارة</a:t>
            </a:r>
            <a:endParaRPr lang="ar-SA" sz="2800" b="1" dirty="0">
              <a:cs typeface="Traditional Arabic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6200000" flipH="1">
            <a:off x="1714480" y="271462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2001026" y="278526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4643438" y="278605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1857356" y="4500570"/>
            <a:ext cx="442915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cs typeface="Traditional Arabic" pitchFamily="2" charset="-78"/>
              </a:rPr>
              <a:t>لإلغاء تنشيط أي عنصر ننقر نقرة واحدة خارج الرسم</a:t>
            </a:r>
            <a:endParaRPr lang="ar-SA" sz="2400" b="1" dirty="0"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500034" y="1285860"/>
            <a:ext cx="35004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cs typeface="Traditional Arabic" pitchFamily="2" charset="-78"/>
              </a:rPr>
              <a:t>لتسمية النقاط ننقر على أداة النص </a:t>
            </a:r>
            <a:r>
              <a:rPr lang="en-US" sz="2400" b="1" dirty="0" smtClean="0">
                <a:solidFill>
                  <a:srgbClr val="FF0000"/>
                </a:solidFill>
                <a:cs typeface="Traditional Arabic" pitchFamily="2" charset="-78"/>
              </a:rPr>
              <a:t>A</a:t>
            </a:r>
            <a:endParaRPr lang="ar-SA" sz="2400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142844" y="1500174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2428860" y="2000240"/>
            <a:ext cx="26432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ثم النقر على النقطة الأولى </a:t>
            </a:r>
            <a:endParaRPr lang="ar-SA" sz="2000" b="1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2214546" y="250030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ربع نص 9"/>
          <p:cNvSpPr txBox="1"/>
          <p:nvPr/>
        </p:nvSpPr>
        <p:spPr>
          <a:xfrm>
            <a:off x="428596" y="3571876"/>
            <a:ext cx="307183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فيظهر مباشرة مسمى النقطة</a:t>
            </a:r>
            <a:endParaRPr lang="ar-SA" sz="2000" b="1" dirty="0">
              <a:solidFill>
                <a:srgbClr val="C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ربع نص 11"/>
          <p:cNvSpPr txBox="1"/>
          <p:nvPr/>
        </p:nvSpPr>
        <p:spPr>
          <a:xfrm>
            <a:off x="3643306" y="2071678"/>
            <a:ext cx="40719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5">
                    <a:lumMod val="75000"/>
                  </a:schemeClr>
                </a:solidFill>
                <a:cs typeface="Traditional Arabic" pitchFamily="2" charset="-78"/>
              </a:rPr>
              <a:t>وبنفس الطريقة تسمى النقطة الأخرى</a:t>
            </a:r>
            <a:endParaRPr lang="ar-SA" sz="2800" b="1" dirty="0">
              <a:solidFill>
                <a:schemeClr val="accent5">
                  <a:lumMod val="75000"/>
                </a:schemeClr>
              </a:solidFill>
              <a:cs typeface="Traditional Arabic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571736" y="4214818"/>
            <a:ext cx="55721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لتغيير مسمى النقطة من </a:t>
            </a:r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r>
              <a:rPr lang="ar-SA" sz="2000" b="1" dirty="0" smtClean="0">
                <a:solidFill>
                  <a:srgbClr val="FF0000"/>
                </a:solidFill>
              </a:rPr>
              <a:t> إلى </a:t>
            </a:r>
            <a:r>
              <a:rPr lang="en-US" sz="2000" b="1" dirty="0" smtClean="0">
                <a:solidFill>
                  <a:srgbClr val="FF0000"/>
                </a:solidFill>
              </a:rPr>
              <a:t>C </a:t>
            </a:r>
            <a:r>
              <a:rPr lang="ar-SA" sz="2000" b="1" dirty="0" smtClean="0">
                <a:solidFill>
                  <a:srgbClr val="FF0000"/>
                </a:solidFill>
              </a:rPr>
              <a:t> يتم ذلك بالنقر مرتين على النقطة فتظهر النافذة التالية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972</Words>
  <Application>Microsoft Office PowerPoint</Application>
  <PresentationFormat>عرض على الشاشة (3:4)‏</PresentationFormat>
  <Paragraphs>140</Paragraphs>
  <Slides>73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73</vt:i4>
      </vt:variant>
    </vt:vector>
  </HeadingPairs>
  <TitlesOfParts>
    <vt:vector size="7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مشاعل</dc:creator>
  <cp:lastModifiedBy>Laser</cp:lastModifiedBy>
  <cp:revision>13</cp:revision>
  <dcterms:created xsi:type="dcterms:W3CDTF">2010-09-08T05:43:59Z</dcterms:created>
  <dcterms:modified xsi:type="dcterms:W3CDTF">2010-09-12T20:32:01Z</dcterms:modified>
</cp:coreProperties>
</file>